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63" r:id="rId5"/>
    <p:sldId id="264" r:id="rId6"/>
    <p:sldId id="265" r:id="rId7"/>
    <p:sldId id="266" r:id="rId8"/>
    <p:sldId id="281" r:id="rId9"/>
    <p:sldId id="282" r:id="rId10"/>
    <p:sldId id="283" r:id="rId11"/>
    <p:sldId id="284" r:id="rId12"/>
    <p:sldId id="285" r:id="rId13"/>
    <p:sldId id="286" r:id="rId14"/>
    <p:sldId id="319" r:id="rId15"/>
    <p:sldId id="280" r:id="rId16"/>
    <p:sldId id="320" r:id="rId17"/>
    <p:sldId id="267" r:id="rId18"/>
    <p:sldId id="276" r:id="rId19"/>
    <p:sldId id="268" r:id="rId20"/>
    <p:sldId id="278" r:id="rId21"/>
    <p:sldId id="295" r:id="rId22"/>
    <p:sldId id="273" r:id="rId23"/>
    <p:sldId id="274" r:id="rId24"/>
    <p:sldId id="279" r:id="rId25"/>
    <p:sldId id="27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817C"/>
    <a:srgbClr val="64B246"/>
    <a:srgbClr val="63656A"/>
    <a:srgbClr val="57B6B2"/>
  </p:clrMru>
  <p:extLst>
    <p:ext uri="{E76CE94A-603C-4142-B9EB-6D1370010A27}">
      <p14:discardImageEditData xmlns:p14="http://schemas.microsoft.com/office/powerpoint/2010/main" val="1"/>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5" d="100"/>
          <a:sy n="65" d="100"/>
        </p:scale>
        <p:origin x="10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81D2F7-9632-416A-93CB-94623D54315A}" type="datetimeFigureOut">
              <a:rPr lang="en-US" smtClean="0"/>
              <a:t>4/29/2025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78440E-090A-48C6-B309-990E49BE0BDD}" type="slidenum">
              <a:rPr lang="en-US" smtClean="0"/>
              <a:t>‹#›</a:t>
            </a:fld>
            <a:endParaRPr lang="en-US"/>
          </a:p>
        </p:txBody>
      </p:sp>
    </p:spTree>
    <p:extLst>
      <p:ext uri="{BB962C8B-B14F-4D97-AF65-F5344CB8AC3E}">
        <p14:creationId xmlns:p14="http://schemas.microsoft.com/office/powerpoint/2010/main" val="1287176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google.com/search?sca_esv=572931913&amp;rlz=1C1GCEO_enUS1028US1028&amp;sxsrf=AM9HkKme8GJZGmfUTKcTHqb3x74U8CzIHA:1697135539315&amp;q=unjust&amp;si=ALGXSlbD4fKmSL7CRU364kGH2u8kzfzthp04YKgB25Zrh9BtotWG9PZmlPp-Iisf5AZhtYA1M_LKgCPl5QIJPVa3FhuuwAdWwg%3D%3D&amp;expnd=1"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adl.org/resources/tools-and-strategies/education-glossary-terms" TargetMode="External"/><Relationship Id="rId4" Type="http://schemas.openxmlformats.org/officeDocument/2006/relationships/hyperlink" Target="https://www.google.com/search?sca_esv=572931913&amp;rlz=1C1GCEO_enUS1028US1028&amp;sxsrf=AM9HkKme8GJZGmfUTKcTHqb3x74U8CzIHA:1697135539315&amp;q=prejudicial&amp;si=ALGXSla0Spp1kHC9LAamd4BHsp51dUZTDgVtGQoNQCR2zDZBb09o_azOQCffllZk6X4hG_7TEumxyndcIcjLbsLhEenMhBpO4Hvdn8GiXD-pq2CH3jACL3g%3D&amp;expnd=1"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thenationalcouncil.org/wp-content/uploads/2019/08/080819_AMH_Stigma_InfographicResources_v2.pdf?daf=375ateTbd56"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WISE%20Basics%20-%20Needs%20to%20be%20organized/active','references" TargetMode="External"/><Relationship Id="rId4" Type="http://schemas.openxmlformats.org/officeDocument/2006/relationships/hyperlink" Target="https://psycnet.apa.org/record/2010-02598-004"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ps.psychiatryonline.org/doi/full/10.1176/appi.ps.201100529"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ssph-journal.org/articles/10.3389/ijph.2021.1604072/full"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ps.psychiatryonline.org/doi/epdf/10.1176/appi.ps.201100529" TargetMode="External"/><Relationship Id="rId4" Type="http://schemas.openxmlformats.org/officeDocument/2006/relationships/hyperlink" Target="https://ps.psychiatryonline.org/doi/full/10.1176/appi.ps.201100529"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eliminatestigma.or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surveymonkey.com/r/Stigma101Eva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liminatestigma.org/wp-content/uploads/WISE-Program-Overview-2024-1.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heretohelp.bc.ca/q-and-a/whats-the-difference-between-mental-health-and-mental-illnes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imh.nih.gov/health/topic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liminatestigma.org/understand-stigma/"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n.wikipedia.org/wiki/Stereotype#cite_note-2"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google.com/search?sca_esv=572931913&amp;rlz=1C1GCEO_enUS1028US1028&amp;sxsrf=AM9HkKk5D9fKdQ62UjgZI0mLcZWy39TzEA:1697135441292&amp;q=preconceived&amp;si=ALGXSlb91IXEiYApD91csfAulariJXp4TYZ85pJ8m2_Z_MMoNs7669eHOHuejnFCP4CAyST7DWcnFQEL7osiDlSVBfyzmGF39sN1r0OkGoqpHOQXSt9BVhs%3D&amp;expnd=1" TargetMode="External"/><Relationship Id="rId4" Type="http://schemas.openxmlformats.org/officeDocument/2006/relationships/hyperlink" Target="https://en.wikipedia.org/wiki/Stereotyp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7763" y="492125"/>
            <a:ext cx="4562475" cy="2566988"/>
          </a:xfrm>
        </p:spPr>
      </p:sp>
      <p:sp>
        <p:nvSpPr>
          <p:cNvPr id="3" name="Notes Placeholder 2"/>
          <p:cNvSpPr>
            <a:spLocks noGrp="1"/>
          </p:cNvSpPr>
          <p:nvPr>
            <p:ph type="body" idx="1"/>
          </p:nvPr>
        </p:nvSpPr>
        <p:spPr>
          <a:xfrm>
            <a:off x="207818" y="3251200"/>
            <a:ext cx="6428509" cy="5186218"/>
          </a:xfrm>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1</a:t>
            </a:fld>
            <a:endParaRPr lang="cs-CZ"/>
          </a:p>
        </p:txBody>
      </p:sp>
    </p:spTree>
    <p:extLst>
      <p:ext uri="{BB962C8B-B14F-4D97-AF65-F5344CB8AC3E}">
        <p14:creationId xmlns:p14="http://schemas.microsoft.com/office/powerpoint/2010/main" val="633640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7763" y="492125"/>
            <a:ext cx="4562475" cy="2566988"/>
          </a:xfrm>
        </p:spPr>
      </p:sp>
      <p:sp>
        <p:nvSpPr>
          <p:cNvPr id="3" name="Notes Placeholder 2"/>
          <p:cNvSpPr>
            <a:spLocks noGrp="1"/>
          </p:cNvSpPr>
          <p:nvPr>
            <p:ph type="body" idx="1"/>
          </p:nvPr>
        </p:nvSpPr>
        <p:spPr>
          <a:xfrm>
            <a:off x="221673" y="3443431"/>
            <a:ext cx="6414654" cy="5186218"/>
          </a:xfrm>
        </p:spPr>
        <p:txBody>
          <a:bodyPr/>
          <a:lstStyle/>
          <a:p>
            <a:r>
              <a:rPr lang="en-US" sz="1200">
                <a:latin typeface="+mn-lt"/>
              </a:rPr>
              <a:t>Discrimination: </a:t>
            </a:r>
            <a:r>
              <a:rPr lang="en-US" sz="1200" b="0" i="0">
                <a:solidFill>
                  <a:srgbClr val="202124"/>
                </a:solidFill>
                <a:effectLst/>
                <a:latin typeface="+mn-lt"/>
              </a:rPr>
              <a:t>the </a:t>
            </a:r>
            <a:r>
              <a:rPr lang="en-US" sz="1200" b="0" i="0" u="none" strike="noStrike">
                <a:solidFill>
                  <a:schemeClr val="tx1"/>
                </a:solidFill>
                <a:effectLst/>
                <a:latin typeface="+mn-lt"/>
                <a:hlinkClick r:id="rId3">
                  <a:extLst>
                    <a:ext uri="{A12FA001-AC4F-418D-AE19-62706E023703}">
                      <ahyp:hlinkClr xmlns:ahyp="http://schemas.microsoft.com/office/drawing/2018/hyperlinkcolor" val="tx"/>
                    </a:ext>
                  </a:extLst>
                </a:hlinkClick>
              </a:rPr>
              <a:t>unjust</a:t>
            </a:r>
            <a:r>
              <a:rPr lang="en-US" sz="1200" b="0" i="0">
                <a:solidFill>
                  <a:schemeClr val="tx1"/>
                </a:solidFill>
                <a:effectLst/>
                <a:latin typeface="+mn-lt"/>
              </a:rPr>
              <a:t> or </a:t>
            </a:r>
            <a:r>
              <a:rPr lang="en-US" sz="1200" b="0" i="0" u="none" strike="noStrike">
                <a:solidFill>
                  <a:schemeClr val="tx1"/>
                </a:solidFill>
                <a:effectLst/>
                <a:latin typeface="+mn-lt"/>
                <a:hlinkClick r:id="rId4">
                  <a:extLst>
                    <a:ext uri="{A12FA001-AC4F-418D-AE19-62706E023703}">
                      <ahyp:hlinkClr xmlns:ahyp="http://schemas.microsoft.com/office/drawing/2018/hyperlinkcolor" val="tx"/>
                    </a:ext>
                  </a:extLst>
                </a:hlinkClick>
              </a:rPr>
              <a:t>prejudicial</a:t>
            </a:r>
            <a:r>
              <a:rPr lang="en-US" sz="1200" b="0" i="0">
                <a:solidFill>
                  <a:schemeClr val="tx1"/>
                </a:solidFill>
                <a:effectLst/>
                <a:latin typeface="+mn-lt"/>
              </a:rPr>
              <a:t> </a:t>
            </a:r>
            <a:r>
              <a:rPr lang="en-US" sz="1200" b="0" i="0">
                <a:solidFill>
                  <a:srgbClr val="202124"/>
                </a:solidFill>
                <a:effectLst/>
                <a:latin typeface="+mn-lt"/>
              </a:rPr>
              <a:t>treatment of different categories of people, specifically regarding social identities such as: ethnicity, age, sex, and disability.</a:t>
            </a:r>
          </a:p>
          <a:p>
            <a:endParaRPr lang="en-US" sz="1200" b="0" i="0">
              <a:solidFill>
                <a:srgbClr val="202124"/>
              </a:solidFill>
              <a:effectLst/>
              <a:latin typeface="+mn-lt"/>
            </a:endParaRPr>
          </a:p>
          <a:p>
            <a:r>
              <a:rPr lang="en-US" sz="1200" b="0" i="0">
                <a:solidFill>
                  <a:srgbClr val="202124"/>
                </a:solidFill>
                <a:effectLst/>
                <a:latin typeface="+mn-lt"/>
                <a:ea typeface="Roboto"/>
                <a:cs typeface="Roboto"/>
              </a:rPr>
              <a:t>Oppression: </a:t>
            </a:r>
            <a:r>
              <a:rPr lang="en-US" sz="1200" b="0" i="0">
                <a:solidFill>
                  <a:srgbClr val="4D5156"/>
                </a:solidFill>
                <a:effectLst/>
                <a:latin typeface="+mn-lt"/>
                <a:ea typeface="Roboto"/>
                <a:cs typeface="Roboto"/>
              </a:rPr>
              <a:t> ”</a:t>
            </a:r>
            <a:r>
              <a:rPr lang="en-US" sz="1200">
                <a:latin typeface="+mn-lt"/>
              </a:rPr>
              <a:t> A system of mistreatment, exploitation and abuse of a marginalized group(s) for the social, economic or political benefit of a dominant group(s).” </a:t>
            </a:r>
            <a:r>
              <a:rPr lang="en-US" sz="1200">
                <a:latin typeface="+mn-lt"/>
                <a:hlinkClick r:id="rId5"/>
              </a:rPr>
              <a:t>https://www.adl.org/resources/tools-and-strategies/education-glossary-terms</a:t>
            </a:r>
          </a:p>
          <a:p>
            <a:endParaRPr lang="en-US" sz="1200">
              <a:latin typeface="+mn-lt"/>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10</a:t>
            </a:fld>
            <a:endParaRPr lang="cs-CZ"/>
          </a:p>
        </p:txBody>
      </p:sp>
    </p:spTree>
    <p:extLst>
      <p:ext uri="{BB962C8B-B14F-4D97-AF65-F5344CB8AC3E}">
        <p14:creationId xmlns:p14="http://schemas.microsoft.com/office/powerpoint/2010/main" val="3657404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7763" y="374650"/>
            <a:ext cx="4562475" cy="2566988"/>
          </a:xfrm>
        </p:spPr>
      </p:sp>
      <p:sp>
        <p:nvSpPr>
          <p:cNvPr id="3" name="Notes Placeholder 2"/>
          <p:cNvSpPr>
            <a:spLocks noGrp="1"/>
          </p:cNvSpPr>
          <p:nvPr>
            <p:ph type="body" idx="1"/>
          </p:nvPr>
        </p:nvSpPr>
        <p:spPr>
          <a:xfrm>
            <a:off x="193964" y="3251200"/>
            <a:ext cx="6442363" cy="5186218"/>
          </a:xfrm>
        </p:spPr>
        <p:txBody>
          <a:bodyPr/>
          <a:lstStyle/>
          <a:p>
            <a:r>
              <a:rPr lang="en-US"/>
              <a:t>Internalized shame is another way to refer</a:t>
            </a:r>
            <a:r>
              <a:rPr lang="en-US" baseline="0"/>
              <a:t> to self-stigma and perhaps says it better</a:t>
            </a:r>
            <a:r>
              <a:rPr lang="en-US"/>
              <a:t>. </a:t>
            </a:r>
          </a:p>
          <a:p>
            <a:endParaRPr lang="en-US"/>
          </a:p>
          <a:p>
            <a:r>
              <a:rPr lang="en-US"/>
              <a:t>Once again, when we explore what works to reduce stigma, you will see how reducing discriminatory behaviors and reducing internalized shame rely on the same approach. </a:t>
            </a:r>
          </a:p>
          <a:p>
            <a:endParaRPr lang="en-US"/>
          </a:p>
          <a:p>
            <a:r>
              <a:rPr lang="en-US" b="1"/>
              <a:t>Potential questions for audience: </a:t>
            </a:r>
          </a:p>
          <a:p>
            <a:r>
              <a:rPr lang="en-US" b="1"/>
              <a:t>1) How do you suppose internalized stigma or shame may impact people’s willingness to access support/care/treatment/services? </a:t>
            </a:r>
          </a:p>
          <a:p>
            <a:r>
              <a:rPr lang="en-US" b="1"/>
              <a:t>2) Since self-stigma usually comes from public stigma, what are some common or frequently occurring forms of self-limiting/hurtful self-beliefs? (e.g., I’ll never recovery, I’m a bad person). Note to facilitator: you can make this question generally applicable to mental health (e.g., I’ll never recover) or specific to issues you and your audience are focused on (e.g., for dual-diagnosis – I’ll always be an addict; for suicidality – I am a burden; for males with depression – Men never cry….)</a:t>
            </a:r>
          </a:p>
          <a:p>
            <a:endParaRPr lang="en-US"/>
          </a:p>
        </p:txBody>
      </p:sp>
      <p:sp>
        <p:nvSpPr>
          <p:cNvPr id="4" name="Slide Number Placeholder 3"/>
          <p:cNvSpPr>
            <a:spLocks noGrp="1"/>
          </p:cNvSpPr>
          <p:nvPr>
            <p:ph type="sldNum" sz="quarter" idx="5"/>
          </p:nvPr>
        </p:nvSpPr>
        <p:spPr/>
        <p:txBody>
          <a:bodyPr/>
          <a:lstStyle/>
          <a:p>
            <a:fld id="{CB88161C-F2C3-4875-B026-82484A00D8FE}" type="slidenum">
              <a:rPr lang="en-US" smtClean="0"/>
              <a:pPr/>
              <a:t>11</a:t>
            </a:fld>
            <a:endParaRPr lang="en-US"/>
          </a:p>
        </p:txBody>
      </p:sp>
    </p:spTree>
    <p:extLst>
      <p:ext uri="{BB962C8B-B14F-4D97-AF65-F5344CB8AC3E}">
        <p14:creationId xmlns:p14="http://schemas.microsoft.com/office/powerpoint/2010/main" val="3062179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7763" y="346075"/>
            <a:ext cx="4562475" cy="2566988"/>
          </a:xfrm>
        </p:spPr>
      </p:sp>
      <p:sp>
        <p:nvSpPr>
          <p:cNvPr id="3" name="Notes Placeholder 2"/>
          <p:cNvSpPr>
            <a:spLocks noGrp="1"/>
          </p:cNvSpPr>
          <p:nvPr>
            <p:ph type="body" idx="1"/>
          </p:nvPr>
        </p:nvSpPr>
        <p:spPr>
          <a:xfrm>
            <a:off x="166255" y="3251200"/>
            <a:ext cx="6470071" cy="518621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Choose one of the videos (depending on the audience) to watch to reflect.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After watching the video: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What are thoughts you have and statements you heard from </a:t>
            </a:r>
            <a:r>
              <a:rPr lang="en-US" sz="1200" b="1" kern="1200" err="1">
                <a:solidFill>
                  <a:schemeClr val="tx1"/>
                </a:solidFill>
                <a:effectLst/>
                <a:latin typeface="+mn-lt"/>
                <a:ea typeface="+mn-ea"/>
                <a:cs typeface="+mn-cs"/>
              </a:rPr>
              <a:t>Briden</a:t>
            </a:r>
            <a:r>
              <a:rPr lang="en-US" sz="1200" b="1" kern="1200">
                <a:solidFill>
                  <a:schemeClr val="tx1"/>
                </a:solidFill>
                <a:effectLst/>
                <a:latin typeface="+mn-lt"/>
                <a:ea typeface="+mn-ea"/>
                <a:cs typeface="+mn-cs"/>
              </a:rPr>
              <a:t> and </a:t>
            </a:r>
            <a:r>
              <a:rPr lang="en-US" sz="1200" b="1" kern="1200" err="1">
                <a:solidFill>
                  <a:schemeClr val="tx1"/>
                </a:solidFill>
                <a:effectLst/>
                <a:latin typeface="+mn-lt"/>
                <a:ea typeface="+mn-ea"/>
                <a:cs typeface="+mn-cs"/>
              </a:rPr>
              <a:t>Tajuanna</a:t>
            </a:r>
            <a:r>
              <a:rPr lang="en-US" sz="1200" b="1" kern="1200">
                <a:solidFill>
                  <a:schemeClr val="tx1"/>
                </a:solidFill>
                <a:effectLst/>
                <a:latin typeface="+mn-lt"/>
                <a:ea typeface="+mn-ea"/>
                <a:cs typeface="+mn-cs"/>
              </a:rPr>
              <a:t> regarding stigma or mental health?</a:t>
            </a: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Take some to reflect on your own thoughts…what stigmatizing beliefs do you have of yourself?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How have your behaviors been informed by those beliefs?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What have you done to change your perspective and thoughts about yourself and others as it relates to mental health challenges?</a:t>
            </a:r>
            <a:endParaRPr lang="en-US" sz="1200" b="1">
              <a:effectLst/>
              <a:latin typeface="+mn-lt"/>
            </a:endParaRP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12</a:t>
            </a:fld>
            <a:endParaRPr lang="cs-CZ"/>
          </a:p>
        </p:txBody>
      </p:sp>
    </p:spTree>
    <p:extLst>
      <p:ext uri="{BB962C8B-B14F-4D97-AF65-F5344CB8AC3E}">
        <p14:creationId xmlns:p14="http://schemas.microsoft.com/office/powerpoint/2010/main" val="3430587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7763" y="171450"/>
            <a:ext cx="4562475" cy="2566988"/>
          </a:xfrm>
        </p:spPr>
      </p:sp>
      <p:sp>
        <p:nvSpPr>
          <p:cNvPr id="3" name="Notes Placeholder 2"/>
          <p:cNvSpPr>
            <a:spLocks noGrp="1"/>
          </p:cNvSpPr>
          <p:nvPr>
            <p:ph type="body" idx="1"/>
          </p:nvPr>
        </p:nvSpPr>
        <p:spPr>
          <a:xfrm>
            <a:off x="0" y="2937163"/>
            <a:ext cx="6858000" cy="6414656"/>
          </a:xfrm>
        </p:spPr>
        <p:txBody>
          <a:bodyPr/>
          <a:lstStyle/>
          <a:p>
            <a:r>
              <a:rPr lang="en-US" sz="900">
                <a:latin typeface="+mn-lt"/>
              </a:rPr>
              <a:t>These categories come from research with people who have a lived experience of mental illness. They report oppressive behaviors by people in these sectors as deterrents to their recovery. What one thinks about a person cannot be known for sure. One’s actions are concrete and observable. Regardless of intention, when the outcome of an action is a deterrent to another’s rights, we have a responsibility to bring that to the light and work together to create a positive communal response.</a:t>
            </a:r>
          </a:p>
          <a:p>
            <a:endParaRPr lang="en-US" sz="900">
              <a:latin typeface="+mn-lt"/>
            </a:endParaRPr>
          </a:p>
          <a:p>
            <a:pPr algn="l">
              <a:buFont typeface="+mj-lt"/>
              <a:buAutoNum type="arabicPeriod"/>
            </a:pPr>
            <a:r>
              <a:rPr lang="en-US" sz="900" b="1" i="0">
                <a:solidFill>
                  <a:srgbClr val="89898B"/>
                </a:solidFill>
                <a:effectLst/>
                <a:latin typeface="+mn-lt"/>
              </a:rPr>
              <a:t>Being victims of bullying</a:t>
            </a:r>
            <a:br>
              <a:rPr lang="en-US" sz="900" b="0" i="0">
                <a:solidFill>
                  <a:srgbClr val="89898B"/>
                </a:solidFill>
                <a:effectLst/>
                <a:latin typeface="+mn-lt"/>
              </a:rPr>
            </a:br>
            <a:r>
              <a:rPr lang="en-US" sz="900" b="0" i="0">
                <a:solidFill>
                  <a:srgbClr val="89898B"/>
                </a:solidFill>
                <a:effectLst/>
                <a:latin typeface="+mn-lt"/>
              </a:rPr>
              <a:t>The negative beliefs and stereotypes about mental illnesses have been used to justify bullying teens with such conditions. </a:t>
            </a:r>
          </a:p>
          <a:p>
            <a:pPr algn="l">
              <a:buFont typeface="+mj-lt"/>
              <a:buAutoNum type="arabicPeriod"/>
            </a:pPr>
            <a:endParaRPr lang="en-US" sz="900" b="0" i="0">
              <a:solidFill>
                <a:srgbClr val="89898B"/>
              </a:solidFill>
              <a:effectLst/>
              <a:latin typeface="+mn-lt"/>
            </a:endParaRPr>
          </a:p>
          <a:p>
            <a:pPr algn="l">
              <a:buFont typeface="+mj-lt"/>
              <a:buAutoNum type="arabicPeriod"/>
            </a:pPr>
            <a:r>
              <a:rPr lang="en-US" sz="900" b="1" i="0">
                <a:solidFill>
                  <a:srgbClr val="89898B"/>
                </a:solidFill>
                <a:effectLst/>
                <a:latin typeface="+mn-lt"/>
              </a:rPr>
              <a:t> Experiencing discrimination</a:t>
            </a:r>
            <a:br>
              <a:rPr lang="en-US" sz="900" b="0" i="0">
                <a:solidFill>
                  <a:srgbClr val="89898B"/>
                </a:solidFill>
                <a:effectLst/>
                <a:latin typeface="+mn-lt"/>
              </a:rPr>
            </a:br>
            <a:r>
              <a:rPr lang="en-US" sz="900" b="0" i="0">
                <a:solidFill>
                  <a:srgbClr val="89898B"/>
                </a:solidFill>
                <a:effectLst/>
                <a:latin typeface="+mn-lt"/>
              </a:rPr>
              <a:t>Mental health stigma can lead to discrimination, whereby adolescents with mental health issues are treated differently or poorly because of their condition. These adolescents then often have fewer opportunities for education, employment, and social activities.</a:t>
            </a:r>
          </a:p>
          <a:p>
            <a:pPr algn="l">
              <a:buFont typeface="+mj-lt"/>
              <a:buAutoNum type="arabicPeriod"/>
            </a:pPr>
            <a:endParaRPr lang="en-US" sz="900" b="1" i="0">
              <a:solidFill>
                <a:srgbClr val="89898B"/>
              </a:solidFill>
              <a:effectLst/>
              <a:latin typeface="+mn-lt"/>
            </a:endParaRPr>
          </a:p>
          <a:p>
            <a:pPr algn="l">
              <a:buFont typeface="+mj-lt"/>
              <a:buAutoNum type="arabicPeriod"/>
            </a:pPr>
            <a:r>
              <a:rPr lang="en-US" sz="900" b="1" i="0">
                <a:solidFill>
                  <a:srgbClr val="89898B"/>
                </a:solidFill>
                <a:effectLst/>
                <a:latin typeface="+mn-lt"/>
              </a:rPr>
              <a:t> Having limited access to quality healthcare</a:t>
            </a:r>
            <a:br>
              <a:rPr lang="en-US" sz="900" b="0" i="0">
                <a:solidFill>
                  <a:srgbClr val="89898B"/>
                </a:solidFill>
                <a:effectLst/>
                <a:latin typeface="+mn-lt"/>
              </a:rPr>
            </a:br>
            <a:r>
              <a:rPr lang="en-US" sz="900" b="0" i="0">
                <a:solidFill>
                  <a:srgbClr val="89898B"/>
                </a:solidFill>
                <a:effectLst/>
                <a:latin typeface="+mn-lt"/>
              </a:rPr>
              <a:t>Mental health stigma can translate to the neglect or unwillingness of the political system to allocate public funds toward mental health services. Some insurance companies also do not cover psychiatric therapy and medication. This is why teens with mental illnesses may receive poorer quality of care or have difficulty even receiving any form of care. In fact, </a:t>
            </a:r>
            <a:r>
              <a:rPr lang="en-US" sz="900" b="0" i="0" u="sng" strike="noStrike">
                <a:solidFill>
                  <a:schemeClr val="tx1"/>
                </a:solidFill>
                <a:effectLst/>
                <a:latin typeface="+mn-lt"/>
                <a:hlinkClick r:id="rId3">
                  <a:extLst>
                    <a:ext uri="{A12FA001-AC4F-418D-AE19-62706E023703}">
                      <ahyp:hlinkClr xmlns:ahyp="http://schemas.microsoft.com/office/drawing/2018/hyperlinkcolor" val="tx"/>
                    </a:ext>
                  </a:extLst>
                </a:hlinkClick>
              </a:rPr>
              <a:t>31% of American adolescents have tried to avail mental healthcare but found it too hard to figure out where to go.</a:t>
            </a:r>
            <a:endParaRPr lang="en-US" sz="900" b="0" i="0" u="sng" strike="noStrike">
              <a:solidFill>
                <a:schemeClr val="tx1"/>
              </a:solidFill>
              <a:effectLst/>
              <a:latin typeface="+mn-lt"/>
            </a:endParaRPr>
          </a:p>
          <a:p>
            <a:pPr algn="l">
              <a:buFont typeface="+mj-lt"/>
              <a:buAutoNum type="arabicPeriod"/>
            </a:pPr>
            <a:endParaRPr lang="en-US" sz="900" b="0" i="0">
              <a:solidFill>
                <a:srgbClr val="89898B"/>
              </a:solidFill>
              <a:effectLst/>
              <a:latin typeface="+mn-lt"/>
            </a:endParaRPr>
          </a:p>
          <a:p>
            <a:pPr algn="l">
              <a:buFont typeface="+mj-lt"/>
              <a:buAutoNum type="arabicPeriod"/>
            </a:pPr>
            <a:r>
              <a:rPr lang="en-US" sz="900" b="1" i="0">
                <a:solidFill>
                  <a:srgbClr val="89898B"/>
                </a:solidFill>
                <a:effectLst/>
                <a:latin typeface="+mn-lt"/>
              </a:rPr>
              <a:t> Having decreased self-esteem and resorting to self-isolation</a:t>
            </a:r>
            <a:br>
              <a:rPr lang="en-US" sz="900" b="0" i="0">
                <a:solidFill>
                  <a:srgbClr val="89898B"/>
                </a:solidFill>
                <a:effectLst/>
                <a:latin typeface="+mn-lt"/>
              </a:rPr>
            </a:br>
            <a:r>
              <a:rPr lang="en-US" sz="900" b="0" i="0">
                <a:solidFill>
                  <a:srgbClr val="89898B"/>
                </a:solidFill>
                <a:effectLst/>
                <a:latin typeface="+mn-lt"/>
              </a:rPr>
              <a:t>The stigmatization from their family, peers, and community can negatively impact how adolescents view themselves and how they interact with others. A </a:t>
            </a:r>
            <a:r>
              <a:rPr lang="en-US" sz="900" b="0" i="0" u="none" strike="noStrike">
                <a:solidFill>
                  <a:schemeClr val="tx1"/>
                </a:solidFill>
                <a:effectLst/>
                <a:latin typeface="+mn-lt"/>
                <a:hlinkClick r:id="rId4">
                  <a:extLst>
                    <a:ext uri="{A12FA001-AC4F-418D-AE19-62706E023703}">
                      <ahyp:hlinkClr xmlns:ahyp="http://schemas.microsoft.com/office/drawing/2018/hyperlinkcolor" val="tx"/>
                    </a:ext>
                  </a:extLst>
                </a:hlinkClick>
              </a:rPr>
              <a:t>2010 study of stigma among teens taking psychiatric medication</a:t>
            </a:r>
            <a:r>
              <a:rPr lang="en-US" sz="900" b="0" i="0">
                <a:solidFill>
                  <a:schemeClr val="tx1"/>
                </a:solidFill>
                <a:effectLst/>
                <a:latin typeface="+mn-lt"/>
              </a:rPr>
              <a:t> </a:t>
            </a:r>
            <a:r>
              <a:rPr lang="en-US" sz="900" b="0" i="0">
                <a:solidFill>
                  <a:srgbClr val="89898B"/>
                </a:solidFill>
                <a:effectLst/>
                <a:latin typeface="+mn-lt"/>
              </a:rPr>
              <a:t>found that many of the participants are afraid of being bullied by their peers in school. Consequently, 90% of them displayed at least one of the three measured stigma themes: secrecy, shame, and limiting social interaction.</a:t>
            </a:r>
          </a:p>
          <a:p>
            <a:pPr algn="l">
              <a:buFont typeface="+mj-lt"/>
              <a:buAutoNum type="arabicPeriod"/>
            </a:pPr>
            <a:endParaRPr lang="en-US" sz="900" b="0" i="0">
              <a:solidFill>
                <a:srgbClr val="89898B"/>
              </a:solidFill>
              <a:effectLst/>
              <a:latin typeface="+mn-lt"/>
            </a:endParaRPr>
          </a:p>
          <a:p>
            <a:pPr algn="l">
              <a:buFont typeface="+mj-lt"/>
              <a:buAutoNum type="arabicPeriod"/>
            </a:pPr>
            <a:r>
              <a:rPr lang="en-US" sz="900" b="1" i="0">
                <a:solidFill>
                  <a:srgbClr val="89898B"/>
                </a:solidFill>
                <a:effectLst/>
                <a:latin typeface="+mn-lt"/>
              </a:rPr>
              <a:t> Being unwilling to seek treatment or feeling shame for doing so</a:t>
            </a:r>
            <a:br>
              <a:rPr lang="en-US" sz="900" b="0" i="0">
                <a:solidFill>
                  <a:srgbClr val="89898B"/>
                </a:solidFill>
                <a:effectLst/>
                <a:latin typeface="+mn-lt"/>
              </a:rPr>
            </a:br>
            <a:r>
              <a:rPr lang="en-US" sz="900" b="0" i="0">
                <a:solidFill>
                  <a:srgbClr val="89898B"/>
                </a:solidFill>
                <a:effectLst/>
                <a:latin typeface="+mn-lt"/>
              </a:rPr>
              <a:t>Mental health stigma prevents adolescents from getting the help they need. And when they do seek treatment, they feel shame for doing so. In fact, </a:t>
            </a:r>
            <a:r>
              <a:rPr lang="en-US" sz="900" b="0" i="0" u="none" strike="noStrike">
                <a:solidFill>
                  <a:schemeClr val="tx1"/>
                </a:solidFill>
                <a:effectLst/>
                <a:latin typeface="+mn-lt"/>
                <a:hlinkClick r:id="rId3">
                  <a:extLst>
                    <a:ext uri="{A12FA001-AC4F-418D-AE19-62706E023703}">
                      <ahyp:hlinkClr xmlns:ahyp="http://schemas.microsoft.com/office/drawing/2018/hyperlinkcolor" val="tx"/>
                    </a:ext>
                  </a:extLst>
                </a:hlinkClick>
              </a:rPr>
              <a:t>49% of Americans from Generation Z worry about others judging them when they say they’ve sought mental health services.</a:t>
            </a:r>
            <a:endParaRPr lang="en-US" sz="900" b="0" i="0" u="none" strike="noStrike">
              <a:solidFill>
                <a:schemeClr val="tx1"/>
              </a:solidFill>
              <a:effectLst/>
              <a:latin typeface="+mn-lt"/>
            </a:endParaRPr>
          </a:p>
          <a:p>
            <a:pPr algn="l">
              <a:buFont typeface="+mj-lt"/>
              <a:buAutoNum type="arabicPeriod"/>
            </a:pPr>
            <a:endParaRPr lang="en-US" sz="900" b="0" i="0">
              <a:solidFill>
                <a:schemeClr val="tx1"/>
              </a:solidFill>
              <a:effectLst/>
              <a:latin typeface="+mn-lt"/>
            </a:endParaRPr>
          </a:p>
          <a:p>
            <a:pPr algn="l">
              <a:buFont typeface="+mj-lt"/>
              <a:buAutoNum type="arabicPeriod"/>
            </a:pPr>
            <a:r>
              <a:rPr lang="en-US" sz="900" b="1" i="0">
                <a:solidFill>
                  <a:srgbClr val="89898B"/>
                </a:solidFill>
                <a:effectLst/>
                <a:latin typeface="+mn-lt"/>
              </a:rPr>
              <a:t> Having poor overall health condition</a:t>
            </a:r>
            <a:br>
              <a:rPr lang="en-US" sz="900" b="0" i="0">
                <a:solidFill>
                  <a:srgbClr val="89898B"/>
                </a:solidFill>
                <a:effectLst/>
                <a:latin typeface="+mn-lt"/>
              </a:rPr>
            </a:br>
            <a:r>
              <a:rPr lang="en-US" sz="900" b="0" i="0">
                <a:solidFill>
                  <a:srgbClr val="89898B"/>
                </a:solidFill>
                <a:effectLst/>
                <a:latin typeface="+mn-lt"/>
              </a:rPr>
              <a:t>When adolescents with mental illnesses don’t get help, they tend to self-medicate with drugs, alcohol, or cigarettes, which can lead to substance abuse. Some also develop behaviors that adversely affect their health like eating disorders or social media addiction to cope with negative stigma. In fact, </a:t>
            </a:r>
            <a:r>
              <a:rPr lang="en-US" sz="900" b="0" i="0" u="none" strike="noStrike">
                <a:solidFill>
                  <a:schemeClr val="tx1"/>
                </a:solidFill>
                <a:effectLst/>
                <a:latin typeface="+mn-lt"/>
                <a:hlinkClick r:id="rId3">
                  <a:extLst>
                    <a:ext uri="{A12FA001-AC4F-418D-AE19-62706E023703}">
                      <ahyp:hlinkClr xmlns:ahyp="http://schemas.microsoft.com/office/drawing/2018/hyperlinkcolor" val="tx"/>
                    </a:ext>
                  </a:extLst>
                </a:hlinkClick>
              </a:rPr>
              <a:t>nearly one in two Americans from Generation Z experienced the adverse effects of poor mental health on their physical health.</a:t>
            </a:r>
            <a:endParaRPr lang="en-US" sz="900" b="0" i="0">
              <a:solidFill>
                <a:schemeClr val="tx1"/>
              </a:solidFill>
              <a:effectLst/>
              <a:latin typeface="+mn-lt"/>
            </a:endParaRPr>
          </a:p>
          <a:p>
            <a:endParaRPr lang="en-US" sz="900">
              <a:latin typeface="+mn-lt"/>
            </a:endParaRPr>
          </a:p>
          <a:p>
            <a:r>
              <a:rPr lang="en-US" sz="900" b="1">
                <a:latin typeface="+mn-lt"/>
              </a:rPr>
              <a:t>For example, for employment: </a:t>
            </a:r>
          </a:p>
          <a:p>
            <a:r>
              <a:rPr lang="en-US" sz="900">
                <a:latin typeface="+mn-lt"/>
              </a:rPr>
              <a:t>Past research has shown that most people with serious mental disorders are willing and able to work. </a:t>
            </a:r>
            <a:r>
              <a:rPr lang="en-US" sz="900">
                <a:latin typeface="+mn-lt"/>
                <a:hlinkClick r:id="rId5" action="ppaction://hlinkfile"/>
              </a:rPr>
              <a:t>[8,13]</a:t>
            </a:r>
            <a:r>
              <a:rPr lang="en-US" sz="900" baseline="30000">
                <a:latin typeface="+mn-lt"/>
              </a:rPr>
              <a:t> </a:t>
            </a:r>
            <a:r>
              <a:rPr lang="en-US" sz="900">
                <a:latin typeface="+mn-lt"/>
              </a:rPr>
              <a:t>Yet, their unemployment rates remain inordinately high. For example, large-scale population surveys have consistently estimated the unemployment rate among people with mental disorders to be three to five times higher than their nondisabled counterparts. Sixty-one percent of working age adults with mental health disabilities are outside of the labor force, compared with only 20% of working-age adults in the general population. </a:t>
            </a:r>
            <a:r>
              <a:rPr lang="en-US" sz="900">
                <a:latin typeface="+mn-lt"/>
                <a:hlinkClick r:id="rId5" action="ppaction://hlinkfile"/>
              </a:rPr>
              <a:t>[14*]</a:t>
            </a:r>
            <a:r>
              <a:rPr lang="en-US" sz="900" baseline="30000">
                <a:latin typeface="+mn-lt"/>
              </a:rPr>
              <a:t> </a:t>
            </a:r>
            <a:r>
              <a:rPr lang="en-US" sz="900">
                <a:latin typeface="+mn-lt"/>
              </a:rPr>
              <a:t>Unemployment rates also vary by diagnostic group from 40 to 60% for people reporting a major depressive disorder to 20-35% for those reporting an anxiety disorder. Unemployment rates for people with serious and persistent psychiatric disabilities (such as schizophrenia) are the highest, typically 80-90%. </a:t>
            </a:r>
            <a:r>
              <a:rPr lang="en-US" sz="900">
                <a:latin typeface="+mn-lt"/>
                <a:hlinkClick r:id="rId5" action="ppaction://hlinkfile"/>
              </a:rPr>
              <a:t>[15]</a:t>
            </a:r>
            <a:r>
              <a:rPr lang="en-US" sz="900" baseline="30000">
                <a:latin typeface="+mn-lt"/>
              </a:rPr>
              <a:t> </a:t>
            </a:r>
            <a:r>
              <a:rPr lang="en-US" sz="900">
                <a:latin typeface="+mn-lt"/>
              </a:rPr>
              <a:t>As a result, people with serious mental disabilities constitute one of the largest groups of social security recipients. </a:t>
            </a:r>
            <a:r>
              <a:rPr lang="en-US" sz="900">
                <a:latin typeface="+mn-lt"/>
                <a:hlinkClick r:id="rId5" action="ppaction://hlinkfile"/>
              </a:rPr>
              <a:t>[16*,17**]</a:t>
            </a:r>
            <a:r>
              <a:rPr lang="en-US" sz="900">
                <a:latin typeface="+mn-lt"/>
              </a:rPr>
              <a:t> Oppression of people with mental illness in the work place is a deterrent to an individual’s recovery and to our community having access to valuable human input by those with mental health challenges.  WISE works with organizations to implement effective practices to reduce workplace stigma.</a:t>
            </a:r>
          </a:p>
          <a:p>
            <a:endParaRPr lang="en-US" sz="900">
              <a:latin typeface="+mn-lt"/>
            </a:endParaRPr>
          </a:p>
          <a:p>
            <a:endParaRPr lang="en-US" sz="1000"/>
          </a:p>
        </p:txBody>
      </p:sp>
      <p:sp>
        <p:nvSpPr>
          <p:cNvPr id="4" name="Slide Number Placeholder 3"/>
          <p:cNvSpPr>
            <a:spLocks noGrp="1"/>
          </p:cNvSpPr>
          <p:nvPr>
            <p:ph type="sldNum" sz="quarter" idx="5"/>
          </p:nvPr>
        </p:nvSpPr>
        <p:spPr/>
        <p:txBody>
          <a:bodyPr/>
          <a:lstStyle/>
          <a:p>
            <a:fld id="{871B2431-D351-4C6E-A3CF-9DFAC0E3E050}" type="slidenum">
              <a:rPr lang="cs-CZ" smtClean="0"/>
              <a:t>13</a:t>
            </a:fld>
            <a:endParaRPr lang="cs-CZ"/>
          </a:p>
        </p:txBody>
      </p:sp>
    </p:spTree>
    <p:extLst>
      <p:ext uri="{BB962C8B-B14F-4D97-AF65-F5344CB8AC3E}">
        <p14:creationId xmlns:p14="http://schemas.microsoft.com/office/powerpoint/2010/main" val="1684956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7763" y="492125"/>
            <a:ext cx="4562475" cy="2566988"/>
          </a:xfrm>
        </p:spPr>
      </p:sp>
      <p:sp>
        <p:nvSpPr>
          <p:cNvPr id="3" name="Notes Placeholder 2"/>
          <p:cNvSpPr>
            <a:spLocks noGrp="1"/>
          </p:cNvSpPr>
          <p:nvPr>
            <p:ph type="body" idx="1"/>
          </p:nvPr>
        </p:nvSpPr>
        <p:spPr>
          <a:xfrm>
            <a:off x="221673" y="3443431"/>
            <a:ext cx="6414654" cy="5186218"/>
          </a:xfrm>
        </p:spPr>
        <p:txBody>
          <a:bodyPr/>
          <a:lstStyle/>
          <a:p>
            <a:r>
              <a:rPr lang="en-US">
                <a:latin typeface="+mn-lt"/>
              </a:rPr>
              <a:t>If stigma still exists in our society and is negatively impacting those with mental health challenges, what can we do to eliminate stigma? Education, advocacy, and contact are the ways people have tried to decrease stigma. Let's take a look at the research of Dr. Pat Corrigan, international stigma reduction expert from the Illinois Institute of Technology,  and other researchers and articles as to the most effective ways of decreasing stigma. </a:t>
            </a:r>
          </a:p>
        </p:txBody>
      </p:sp>
      <p:sp>
        <p:nvSpPr>
          <p:cNvPr id="4" name="Slide Number Placeholder 3"/>
          <p:cNvSpPr>
            <a:spLocks noGrp="1"/>
          </p:cNvSpPr>
          <p:nvPr>
            <p:ph type="sldNum" sz="quarter" idx="5"/>
          </p:nvPr>
        </p:nvSpPr>
        <p:spPr/>
        <p:txBody>
          <a:bodyPr/>
          <a:lstStyle/>
          <a:p>
            <a:fld id="{871B2431-D351-4C6E-A3CF-9DFAC0E3E050}" type="slidenum">
              <a:rPr lang="cs-CZ" smtClean="0"/>
              <a:t>14</a:t>
            </a:fld>
            <a:endParaRPr lang="cs-CZ"/>
          </a:p>
        </p:txBody>
      </p:sp>
    </p:spTree>
    <p:extLst>
      <p:ext uri="{BB962C8B-B14F-4D97-AF65-F5344CB8AC3E}">
        <p14:creationId xmlns:p14="http://schemas.microsoft.com/office/powerpoint/2010/main" val="1579190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7763" y="492125"/>
            <a:ext cx="4562475" cy="2566988"/>
          </a:xfrm>
        </p:spPr>
      </p:sp>
      <p:sp>
        <p:nvSpPr>
          <p:cNvPr id="3" name="Notes Placeholder 2"/>
          <p:cNvSpPr>
            <a:spLocks noGrp="1"/>
          </p:cNvSpPr>
          <p:nvPr>
            <p:ph type="body" idx="1"/>
          </p:nvPr>
        </p:nvSpPr>
        <p:spPr>
          <a:xfrm>
            <a:off x="221673" y="3422073"/>
            <a:ext cx="6414654" cy="5229802"/>
          </a:xfrm>
        </p:spPr>
        <p:txBody>
          <a:bodyPr/>
          <a:lstStyle/>
          <a:p>
            <a:r>
              <a:rPr lang="en-US" sz="1200" u="none">
                <a:solidFill>
                  <a:schemeClr val="tx1"/>
                </a:solidFill>
              </a:rPr>
              <a:t>Contact, defined by Dr. Corrigan, is the face-to-face interaction people have to tell their stories as it relates to mental health challenges. This face-to-face contact also helps with building connection to get to know a person better to help with decreasing stigmatizing beliefs and thoughts surrounding those with mental health challenges. Dr. Corrigan defined education as teaching participants about mental illness as a brain disorder, coupled with evidence that common stereotypes of people with mental health challenges are not true. </a:t>
            </a:r>
          </a:p>
          <a:p>
            <a:endParaRPr lang="en-US" sz="1200" u="none">
              <a:solidFill>
                <a:schemeClr val="tx1"/>
              </a:solidFill>
            </a:endParaRPr>
          </a:p>
          <a:p>
            <a:r>
              <a:rPr lang="en-US" sz="1200" u="none">
                <a:solidFill>
                  <a:schemeClr val="tx1"/>
                </a:solidFill>
              </a:rPr>
              <a:t>While education and contact were both found to reduce stigmatizing beliefs, the effectiveness of both varied depending on the age group. </a:t>
            </a:r>
          </a:p>
          <a:p>
            <a:endParaRPr lang="en-US" sz="12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hlinkClick r:id="rId3"/>
              </a:rPr>
              <a:t>https://ps.psychiatryonline.org/doi/full/10.1176/appi.ps.201100529</a:t>
            </a:r>
            <a:r>
              <a:rPr lang="en-US" sz="1200"/>
              <a:t> </a:t>
            </a:r>
          </a:p>
          <a:p>
            <a:endParaRPr lang="en-US" sz="1200" u="none">
              <a:solidFill>
                <a:schemeClr val="tx1"/>
              </a:solidFill>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15</a:t>
            </a:fld>
            <a:endParaRPr lang="cs-CZ"/>
          </a:p>
        </p:txBody>
      </p:sp>
    </p:spTree>
    <p:extLst>
      <p:ext uri="{BB962C8B-B14F-4D97-AF65-F5344CB8AC3E}">
        <p14:creationId xmlns:p14="http://schemas.microsoft.com/office/powerpoint/2010/main" val="3525522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7763" y="492125"/>
            <a:ext cx="4562475" cy="2566988"/>
          </a:xfrm>
        </p:spPr>
      </p:sp>
      <p:sp>
        <p:nvSpPr>
          <p:cNvPr id="3" name="Notes Placeholder 2"/>
          <p:cNvSpPr>
            <a:spLocks noGrp="1"/>
          </p:cNvSpPr>
          <p:nvPr>
            <p:ph type="body" idx="1"/>
          </p:nvPr>
        </p:nvSpPr>
        <p:spPr>
          <a:xfrm>
            <a:off x="221673" y="3443431"/>
            <a:ext cx="6414654" cy="518621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mn-lt"/>
              </a:rPr>
              <a:t>Mental Health Literacy is defined as: “knowledge and beliefs about mental disorders which aid their recognition, management, or prevention”.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mn-lt"/>
              </a:rPr>
              <a:t>Mental Health Stigma is defined as: “</a:t>
            </a:r>
            <a:r>
              <a:rPr lang="en-US" sz="1200" b="0" i="0">
                <a:solidFill>
                  <a:srgbClr val="040C28"/>
                </a:solidFill>
                <a:effectLst/>
                <a:latin typeface="+mn-lt"/>
              </a:rPr>
              <a:t>someone is marked or discredited somehow or reduced from being a whole person to being a stereotype or labelled as a collection of symptoms or a diagnosis”.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rgbClr val="040C28"/>
                </a:solidFill>
                <a:effectLst/>
                <a:latin typeface="+mn-lt"/>
              </a:rPr>
              <a:t>https://www.healthdirect.gov.au/mental-illness-stigma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mn-lt"/>
              </a:rPr>
              <a:t>From the articles, adolescents receive their information regarding mental health in the school setting. It is not explained why MHL worsened over time in youth with both contact and education compared to just education.  However, even though education had a significant impact on stigma reduction in youth, contact/contact and education did not have less of an impact on youth. </a:t>
            </a:r>
            <a:r>
              <a:rPr lang="en-US" sz="1200">
                <a:effectLst/>
                <a:latin typeface="+mn-lt"/>
                <a:ea typeface="Calibri" panose="020F0502020204030204" pitchFamily="34" charset="0"/>
                <a:cs typeface="Arial" panose="020B0604020202020204" pitchFamily="34" charset="0"/>
              </a:rPr>
              <a:t>More research is needed in stigma reduction efforts in youth to see what measures reduce stigma over time. </a:t>
            </a:r>
            <a:endParaRPr lang="en-US" sz="12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mn-lt"/>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mn-lt"/>
                <a:hlinkClick r:id="rId3"/>
              </a:rPr>
              <a:t>https://www.ssph-journal.org/articles/10.3389/ijph.2021.1604072/full</a:t>
            </a:r>
            <a:endParaRPr lang="en-US" sz="12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mn-lt"/>
                <a:hlinkClick r:id="rId4"/>
              </a:rPr>
              <a:t>https://ps.psychiatryonline.org/doi/full/10.1176/appi.ps.201100529</a:t>
            </a:r>
            <a:r>
              <a:rPr lang="en-US" sz="1200">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hlinkClick r:id="rId5"/>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16</a:t>
            </a:fld>
            <a:endParaRPr lang="cs-CZ"/>
          </a:p>
        </p:txBody>
      </p:sp>
    </p:spTree>
    <p:extLst>
      <p:ext uri="{BB962C8B-B14F-4D97-AF65-F5344CB8AC3E}">
        <p14:creationId xmlns:p14="http://schemas.microsoft.com/office/powerpoint/2010/main" val="2630181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7763" y="325438"/>
            <a:ext cx="4562475" cy="2566987"/>
          </a:xfrm>
        </p:spPr>
      </p:sp>
      <p:sp>
        <p:nvSpPr>
          <p:cNvPr id="3" name="Notes Placeholder 2"/>
          <p:cNvSpPr>
            <a:spLocks noGrp="1"/>
          </p:cNvSpPr>
          <p:nvPr>
            <p:ph type="body" idx="1"/>
          </p:nvPr>
        </p:nvSpPr>
        <p:spPr>
          <a:xfrm>
            <a:off x="193963" y="3265055"/>
            <a:ext cx="6470073" cy="5186218"/>
          </a:xfrm>
        </p:spPr>
        <p:txBody>
          <a:bodyPr/>
          <a:lstStyle/>
          <a:p>
            <a:r>
              <a:rPr lang="en-US" sz="1200">
                <a:latin typeface="+mn-lt"/>
              </a:rPr>
              <a:t>Contact approach is found to have a more significant impact on adults.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We take in information and integrate it into our thinking, beliefs and behaviors most readily when it comes from someone, we consider a peer- someone like us- who understands us and our lives. </a:t>
            </a:r>
            <a:endParaRPr lang="en-US" sz="1200" b="0" kern="1200" baseline="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a:solidFill>
                <a:schemeClr val="tx1"/>
              </a:solidFill>
              <a:effectLst/>
              <a:latin typeface="+mn-lt"/>
              <a:ea typeface="+mn-ea"/>
              <a:cs typeface="+mn-cs"/>
            </a:endParaRPr>
          </a:p>
          <a:p>
            <a:pPr>
              <a:defRPr/>
            </a:pPr>
            <a:r>
              <a:rPr lang="en-US" sz="1200" b="0" kern="1200" baseline="0">
                <a:solidFill>
                  <a:schemeClr val="tx1"/>
                </a:solidFill>
                <a:effectLst/>
                <a:latin typeface="+mn-lt"/>
                <a:ea typeface="+mn-ea"/>
                <a:cs typeface="+mn-cs"/>
              </a:rPr>
              <a:t>Why videotaped is not as effective: “</a:t>
            </a:r>
            <a:r>
              <a:rPr lang="en-US" sz="1200" b="0" i="0">
                <a:solidFill>
                  <a:srgbClr val="000000"/>
                </a:solidFill>
                <a:effectLst/>
                <a:latin typeface="+mn-lt"/>
              </a:rPr>
              <a:t>Videotaped contact has the potential for a broad audience: disseminating the video via a variety of online platforms and television networks exponentially increases exposure of the </a:t>
            </a:r>
            <a:r>
              <a:rPr lang="en-US" sz="1200">
                <a:solidFill>
                  <a:srgbClr val="000000"/>
                </a:solidFill>
                <a:latin typeface="+mn-lt"/>
              </a:rPr>
              <a:t>Anti stigma</a:t>
            </a:r>
            <a:r>
              <a:rPr lang="en-US" sz="1200" b="0" i="0">
                <a:solidFill>
                  <a:srgbClr val="000000"/>
                </a:solidFill>
                <a:effectLst/>
                <a:latin typeface="+mn-lt"/>
              </a:rPr>
              <a:t> effort compared with face-to-face approaches. In-person contact leads to better effects, but both types of contact significantly diminish stigma.”</a:t>
            </a:r>
            <a:endParaRPr lang="en-US" sz="1200">
              <a:effectLst/>
              <a:latin typeface="+mn-lt"/>
            </a:endParaRP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17</a:t>
            </a:fld>
            <a:endParaRPr lang="cs-CZ"/>
          </a:p>
        </p:txBody>
      </p:sp>
    </p:spTree>
    <p:extLst>
      <p:ext uri="{BB962C8B-B14F-4D97-AF65-F5344CB8AC3E}">
        <p14:creationId xmlns:p14="http://schemas.microsoft.com/office/powerpoint/2010/main" val="1627289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7763" y="492125"/>
            <a:ext cx="4562475" cy="2566988"/>
          </a:xfrm>
        </p:spPr>
      </p:sp>
      <p:sp>
        <p:nvSpPr>
          <p:cNvPr id="3" name="Notes Placeholder 2"/>
          <p:cNvSpPr>
            <a:spLocks noGrp="1"/>
          </p:cNvSpPr>
          <p:nvPr>
            <p:ph type="body" idx="1"/>
          </p:nvPr>
        </p:nvSpPr>
        <p:spPr>
          <a:xfrm>
            <a:off x="221673" y="3443431"/>
            <a:ext cx="6414655" cy="5186218"/>
          </a:xfrm>
        </p:spPr>
        <p:txBody>
          <a:bodyPr/>
          <a:lstStyle/>
          <a:p>
            <a:pPr rtl="0" eaLnBrk="0" fontAlgn="base" hangingPunct="0"/>
            <a:r>
              <a:rPr lang="en-US" sz="1200" kern="1200">
                <a:solidFill>
                  <a:schemeClr val="tx1"/>
                </a:solidFill>
                <a:effectLst/>
                <a:latin typeface="+mn-lt"/>
                <a:ea typeface="+mn-ea"/>
                <a:cs typeface="+mn-cs"/>
              </a:rPr>
              <a:t>We take in information and integrate it into our thinking, beliefs and behaviors most readily when it comes from someone we consider a peer- someone like us- who understands us and our lives.</a:t>
            </a:r>
            <a:endParaRPr lang="en-US">
              <a:effectLst/>
              <a:latin typeface="+mn-lt"/>
            </a:endParaRPr>
          </a:p>
          <a:p>
            <a:pPr rtl="0" eaLnBrk="0" fontAlgn="base" hangingPunct="0"/>
            <a:r>
              <a:rPr lang="en-US" sz="1200" kern="1200">
                <a:solidFill>
                  <a:schemeClr val="tx1"/>
                </a:solidFill>
                <a:effectLst/>
                <a:latin typeface="+mn-lt"/>
                <a:ea typeface="+mn-ea"/>
                <a:cs typeface="+mn-cs"/>
              </a:rPr>
              <a:t>Credible does NOT mean famous. </a:t>
            </a:r>
            <a:endParaRPr lang="en-US">
              <a:effectLst/>
              <a:latin typeface="+mn-lt"/>
              <a:ea typeface="Calibri"/>
              <a:cs typeface="Calibri"/>
            </a:endParaRPr>
          </a:p>
          <a:p>
            <a:pPr rtl="0" eaLnBrk="0" fontAlgn="base" hangingPunct="0"/>
            <a:r>
              <a:rPr lang="en-US" sz="1200" kern="1200">
                <a:solidFill>
                  <a:schemeClr val="tx1"/>
                </a:solidFill>
                <a:effectLst/>
                <a:latin typeface="+mn-lt"/>
                <a:ea typeface="+mn-ea"/>
                <a:cs typeface="+mn-cs"/>
              </a:rPr>
              <a:t>A</a:t>
            </a:r>
            <a:r>
              <a:rPr lang="en-US" sz="1200" kern="1200" baseline="0">
                <a:solidFill>
                  <a:schemeClr val="tx1"/>
                </a:solidFill>
                <a:effectLst/>
                <a:latin typeface="+mn-lt"/>
                <a:ea typeface="+mn-ea"/>
                <a:cs typeface="+mn-cs"/>
              </a:rPr>
              <a:t> Packer player talking about his experience of mental health challenges has less of an impact than someone like you.</a:t>
            </a:r>
            <a:endParaRPr lang="en-US">
              <a:effectLst/>
              <a:latin typeface="+mn-lt"/>
              <a:ea typeface="Calibri"/>
              <a:cs typeface="Calibri"/>
            </a:endParaRPr>
          </a:p>
          <a:p>
            <a:pPr eaLnBrk="0" fontAlgn="base" hangingPunct="0"/>
            <a:r>
              <a:rPr lang="en-US" sz="1200" b="0" kern="1200" baseline="0">
                <a:solidFill>
                  <a:schemeClr val="tx1"/>
                </a:solidFill>
                <a:effectLst/>
                <a:latin typeface="+mn-lt"/>
                <a:ea typeface="+mn-ea"/>
                <a:cs typeface="+mn-cs"/>
              </a:rPr>
              <a:t>You can see that the </a:t>
            </a:r>
            <a:r>
              <a:rPr lang="en-US" sz="1200" b="0" u="sng" kern="1200" baseline="0">
                <a:solidFill>
                  <a:schemeClr val="tx1"/>
                </a:solidFill>
                <a:effectLst/>
                <a:latin typeface="+mn-lt"/>
                <a:ea typeface="+mn-ea"/>
                <a:cs typeface="+mn-cs"/>
              </a:rPr>
              <a:t>peer-support programs </a:t>
            </a:r>
            <a:r>
              <a:rPr lang="en-US" sz="1200" b="0" kern="1200" baseline="0">
                <a:solidFill>
                  <a:schemeClr val="tx1"/>
                </a:solidFill>
                <a:effectLst/>
                <a:latin typeface="+mn-lt"/>
                <a:ea typeface="+mn-ea"/>
                <a:cs typeface="+mn-cs"/>
              </a:rPr>
              <a:t>in our </a:t>
            </a:r>
            <a:r>
              <a:rPr lang="en-US"/>
              <a:t>world </a:t>
            </a:r>
            <a:r>
              <a:rPr lang="en-US" sz="1200" b="0" kern="1200" baseline="0">
                <a:solidFill>
                  <a:schemeClr val="tx1"/>
                </a:solidFill>
                <a:effectLst/>
                <a:latin typeface="+mn-lt"/>
                <a:ea typeface="+mn-ea"/>
                <a:cs typeface="+mn-cs"/>
              </a:rPr>
              <a:t>are crucial to a cultural transformation around mental healthcare and self and public stigma.</a:t>
            </a:r>
            <a:endParaRPr lang="en-US" b="0">
              <a:effectLst/>
              <a:latin typeface="+mn-lt"/>
              <a:ea typeface="Calibri"/>
              <a:cs typeface="Calibri"/>
            </a:endParaRPr>
          </a:p>
          <a:p>
            <a:endParaRPr lang="en-US">
              <a:latin typeface="+mn-lt"/>
            </a:endParaRPr>
          </a:p>
          <a:p>
            <a:r>
              <a:rPr lang="en-US" sz="1200" b="1" kern="1200">
                <a:solidFill>
                  <a:schemeClr val="tx1"/>
                </a:solidFill>
                <a:effectLst/>
                <a:latin typeface="+mn-lt"/>
                <a:ea typeface="+mn-ea"/>
                <a:cs typeface="+mn-cs"/>
              </a:rPr>
              <a:t>Potential question for audience:</a:t>
            </a:r>
            <a:endParaRPr lang="en-US" sz="1200" b="1" kern="1200">
              <a:solidFill>
                <a:schemeClr val="tx1"/>
              </a:solidFill>
              <a:effectLst/>
              <a:latin typeface="+mn-lt"/>
              <a:ea typeface="Calibri"/>
              <a:cs typeface="Calibri"/>
            </a:endParaRPr>
          </a:p>
          <a:p>
            <a:r>
              <a:rPr lang="en-US" sz="1200" b="1" kern="1200">
                <a:solidFill>
                  <a:schemeClr val="tx1"/>
                </a:solidFill>
                <a:effectLst/>
                <a:latin typeface="+mn-lt"/>
                <a:ea typeface="+mn-ea"/>
                <a:cs typeface="+mn-cs"/>
              </a:rPr>
              <a:t>1) How do we determine who/what would be deemed credible among our target audience?</a:t>
            </a:r>
            <a:endParaRPr lang="en-US">
              <a:latin typeface="+mn-lt"/>
            </a:endParaRPr>
          </a:p>
        </p:txBody>
      </p:sp>
      <p:sp>
        <p:nvSpPr>
          <p:cNvPr id="4" name="Slide Number Placeholder 3"/>
          <p:cNvSpPr>
            <a:spLocks noGrp="1"/>
          </p:cNvSpPr>
          <p:nvPr>
            <p:ph type="sldNum" sz="quarter" idx="5"/>
          </p:nvPr>
        </p:nvSpPr>
        <p:spPr/>
        <p:txBody>
          <a:bodyPr/>
          <a:lstStyle/>
          <a:p>
            <a:fld id="{CB88161C-F2C3-4875-B026-82484A00D8FE}" type="slidenum">
              <a:rPr lang="en-US" smtClean="0"/>
              <a:pPr/>
              <a:t>18</a:t>
            </a:fld>
            <a:endParaRPr lang="en-US"/>
          </a:p>
        </p:txBody>
      </p:sp>
    </p:spTree>
    <p:extLst>
      <p:ext uri="{BB962C8B-B14F-4D97-AF65-F5344CB8AC3E}">
        <p14:creationId xmlns:p14="http://schemas.microsoft.com/office/powerpoint/2010/main" val="1920593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7763" y="387350"/>
            <a:ext cx="4562475" cy="2566988"/>
          </a:xfrm>
        </p:spPr>
      </p:sp>
      <p:sp>
        <p:nvSpPr>
          <p:cNvPr id="3" name="Notes Placeholder 2"/>
          <p:cNvSpPr>
            <a:spLocks noGrp="1"/>
          </p:cNvSpPr>
          <p:nvPr>
            <p:ph type="body" idx="1"/>
          </p:nvPr>
        </p:nvSpPr>
        <p:spPr>
          <a:xfrm>
            <a:off x="180109" y="3251200"/>
            <a:ext cx="6456218" cy="5186218"/>
          </a:xfrm>
        </p:spPr>
        <p:txBody>
          <a:bodyPr/>
          <a:lstStyle/>
          <a:p>
            <a:r>
              <a:rPr lang="en-US">
                <a:latin typeface="+mn-lt"/>
              </a:rPr>
              <a:t>Dr. Corrigan’s research has highlighted the importance of hearing and learning from others’ stories. Take time to seek out others mental health stories to help combat your own stigma. And consider which parts of your story you are willing to share with others. </a:t>
            </a:r>
          </a:p>
          <a:p>
            <a:r>
              <a:rPr lang="en-US">
                <a:latin typeface="+mn-lt"/>
              </a:rPr>
              <a:t>Be an active listener and highlight the resilience you see in those who seek out your support. You can be the safe and supportive person someone is looking for. </a:t>
            </a:r>
          </a:p>
          <a:p>
            <a:r>
              <a:rPr lang="en-US">
                <a:latin typeface="+mn-lt"/>
              </a:rPr>
              <a:t>When you hear or see something that appears to be stigmatizing, get curious. Ask the person or people who shared the stigmatizing belief about what they meant by their comment and use parts of your story to illustrate the harm that comment has on people with mental health challenges. </a:t>
            </a:r>
          </a:p>
          <a:p>
            <a:r>
              <a:rPr lang="en-US">
                <a:latin typeface="+mn-lt"/>
              </a:rPr>
              <a:t>Seek out opportunities to talk about mental health and stigma in the communities you are part of. Explore how you can use story and education to make these spaces more aware and inclusive.</a:t>
            </a:r>
          </a:p>
          <a:p>
            <a:r>
              <a:rPr lang="en-US">
                <a:latin typeface="+mn-lt"/>
              </a:rPr>
              <a:t>Make sure you are taking care of you! When we are drained, we are much more likely to act on stigmatizing beliefs we hold. Tending to your own well-being will make it less likely that you stigmatize others. </a:t>
            </a:r>
          </a:p>
          <a:p>
            <a:endParaRPr lang="en-US">
              <a:latin typeface="+mn-lt"/>
            </a:endParaRPr>
          </a:p>
          <a:p>
            <a:r>
              <a:rPr lang="en-US">
                <a:latin typeface="+mn-lt"/>
              </a:rPr>
              <a:t>Open it up to the group for additional suggestions on actions the group can take to reduce stigma.</a:t>
            </a:r>
          </a:p>
        </p:txBody>
      </p:sp>
      <p:sp>
        <p:nvSpPr>
          <p:cNvPr id="4" name="Slide Number Placeholder 3"/>
          <p:cNvSpPr>
            <a:spLocks noGrp="1"/>
          </p:cNvSpPr>
          <p:nvPr>
            <p:ph type="sldNum" sz="quarter" idx="5"/>
          </p:nvPr>
        </p:nvSpPr>
        <p:spPr/>
        <p:txBody>
          <a:bodyPr/>
          <a:lstStyle/>
          <a:p>
            <a:fld id="{871B2431-D351-4C6E-A3CF-9DFAC0E3E050}" type="slidenum">
              <a:rPr lang="cs-CZ" smtClean="0"/>
              <a:t>19</a:t>
            </a:fld>
            <a:endParaRPr lang="cs-CZ"/>
          </a:p>
        </p:txBody>
      </p:sp>
    </p:spTree>
    <p:extLst>
      <p:ext uri="{BB962C8B-B14F-4D97-AF65-F5344CB8AC3E}">
        <p14:creationId xmlns:p14="http://schemas.microsoft.com/office/powerpoint/2010/main" val="3408499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7763" y="492125"/>
            <a:ext cx="4562475" cy="2566988"/>
          </a:xfrm>
        </p:spPr>
      </p:sp>
      <p:sp>
        <p:nvSpPr>
          <p:cNvPr id="3" name="Notes Placeholder 2"/>
          <p:cNvSpPr>
            <a:spLocks noGrp="1"/>
          </p:cNvSpPr>
          <p:nvPr>
            <p:ph type="body" idx="1"/>
          </p:nvPr>
        </p:nvSpPr>
        <p:spPr>
          <a:xfrm>
            <a:off x="221673" y="3443431"/>
            <a:ext cx="6414653" cy="5186218"/>
          </a:xfrm>
        </p:spPr>
        <p:txBody>
          <a:bodyPr/>
          <a:lstStyle/>
          <a:p>
            <a:r>
              <a:rPr lang="en-US"/>
              <a:t>Feel free to update the agenda to fit your needs and the content within the presentation</a:t>
            </a:r>
          </a:p>
        </p:txBody>
      </p:sp>
      <p:sp>
        <p:nvSpPr>
          <p:cNvPr id="4" name="Slide Number Placeholder 3"/>
          <p:cNvSpPr>
            <a:spLocks noGrp="1"/>
          </p:cNvSpPr>
          <p:nvPr>
            <p:ph type="sldNum" sz="quarter" idx="5"/>
          </p:nvPr>
        </p:nvSpPr>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7941093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7763" y="333375"/>
            <a:ext cx="4562475" cy="2566988"/>
          </a:xfrm>
        </p:spPr>
      </p:sp>
      <p:sp>
        <p:nvSpPr>
          <p:cNvPr id="3" name="Notes Placeholder 2"/>
          <p:cNvSpPr>
            <a:spLocks noGrp="1"/>
          </p:cNvSpPr>
          <p:nvPr>
            <p:ph type="body" idx="1"/>
          </p:nvPr>
        </p:nvSpPr>
        <p:spPr>
          <a:xfrm>
            <a:off x="193964" y="3251200"/>
            <a:ext cx="6442363" cy="518621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mn-lt"/>
              </a:rPr>
              <a:t>While looking at what you can do today, WISE is a resource that helps with having continuous conversations on how to lessen stigma in our community. Once there is an understanding on what stigma is, you can then begin to think about the direction you want to go, and WISE has different programs to help with not only eliminating stigma, but also increasing awareness on mental health challenges and being an advocate and supporter of those in your family and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mn-lt"/>
            </a:endParaRPr>
          </a:p>
          <a:p>
            <a:r>
              <a:rPr lang="en-US">
                <a:latin typeface="+mn-lt"/>
              </a:rPr>
              <a:t>Brief description on each program that is offered to those wanting to learn, be trained, tell their story, or to just keep the conversation on stigma and mental health challenges going to build awareness. All these programs can be found at </a:t>
            </a:r>
            <a:r>
              <a:rPr lang="en-US">
                <a:latin typeface="+mn-lt"/>
                <a:hlinkClick r:id="rId3"/>
              </a:rPr>
              <a:t>www.eliminatestigma.org</a:t>
            </a:r>
            <a:endParaRPr lang="en-US">
              <a:latin typeface="+mn-lt"/>
              <a:cs typeface="Calibri"/>
              <a:hlinkClick r:id="rId3"/>
            </a:endParaRPr>
          </a:p>
          <a:p>
            <a:endParaRPr lang="en-US">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20</a:t>
            </a:fld>
            <a:endParaRPr lang="cs-CZ"/>
          </a:p>
        </p:txBody>
      </p:sp>
    </p:spTree>
    <p:extLst>
      <p:ext uri="{BB962C8B-B14F-4D97-AF65-F5344CB8AC3E}">
        <p14:creationId xmlns:p14="http://schemas.microsoft.com/office/powerpoint/2010/main" val="3589658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7763" y="492125"/>
            <a:ext cx="4562475" cy="2566988"/>
          </a:xfrm>
        </p:spPr>
      </p:sp>
      <p:sp>
        <p:nvSpPr>
          <p:cNvPr id="3" name="Notes Placeholder 2"/>
          <p:cNvSpPr>
            <a:spLocks noGrp="1"/>
          </p:cNvSpPr>
          <p:nvPr>
            <p:ph type="body" idx="1"/>
          </p:nvPr>
        </p:nvSpPr>
        <p:spPr>
          <a:xfrm>
            <a:off x="221673" y="3443431"/>
            <a:ext cx="6414654" cy="5186218"/>
          </a:xfrm>
        </p:spPr>
        <p:txBody>
          <a:bodyPr/>
          <a:lstStyle/>
          <a:p>
            <a:r>
              <a:rPr lang="en-US" sz="1200">
                <a:latin typeface="+mn-lt"/>
              </a:rPr>
              <a:t>If you would like to learn more about how to combat stigma, be sure to check out WISE’s free</a:t>
            </a:r>
            <a:r>
              <a:rPr lang="en-US"/>
              <a:t>, virtual educational opportunities</a:t>
            </a:r>
            <a:r>
              <a:rPr lang="en-US" sz="1200">
                <a:latin typeface="+mn-lt"/>
              </a:rPr>
              <a:t>. You can find out how to </a:t>
            </a:r>
            <a:r>
              <a:rPr lang="en-US"/>
              <a:t>register for these</a:t>
            </a:r>
            <a:r>
              <a:rPr lang="en-US" sz="1200">
                <a:latin typeface="+mn-lt"/>
              </a:rPr>
              <a:t> </a:t>
            </a:r>
            <a:r>
              <a:rPr lang="en-US"/>
              <a:t>events (as well as view past recorded events), access our video library of people sharing their stories, </a:t>
            </a:r>
            <a:r>
              <a:rPr lang="en-US" sz="1200">
                <a:latin typeface="+mn-lt"/>
              </a:rPr>
              <a:t>and join WISE’s mailing list by visiting www.eliminatestigma.org. </a:t>
            </a:r>
          </a:p>
          <a:p>
            <a:endParaRPr lang="en-US" sz="1200">
              <a:latin typeface="+mn-lt"/>
            </a:endParaRPr>
          </a:p>
          <a:p>
            <a:pPr>
              <a:defRPr/>
            </a:pPr>
            <a:r>
              <a:rPr lang="en-US" sz="1200">
                <a:effectLst/>
                <a:latin typeface="+mn-lt"/>
                <a:ea typeface="Calibri"/>
                <a:cs typeface="Calibri"/>
              </a:rPr>
              <a:t>WISE Facebook page – Updates on stigma reduction in communities across the country as well as upbeat, positive messaging. </a:t>
            </a:r>
            <a:r>
              <a:rPr lang="en-US" sz="1200">
                <a:latin typeface="+mn-lt"/>
                <a:ea typeface="Calibri"/>
                <a:cs typeface="Calibri"/>
              </a:rPr>
              <a:t> </a:t>
            </a:r>
            <a:endParaRPr lang="en-US" sz="1200">
              <a:effectLst/>
              <a:latin typeface="+mn-lt"/>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21</a:t>
            </a:fld>
            <a:endParaRPr lang="cs-CZ"/>
          </a:p>
        </p:txBody>
      </p:sp>
    </p:spTree>
    <p:extLst>
      <p:ext uri="{BB962C8B-B14F-4D97-AF65-F5344CB8AC3E}">
        <p14:creationId xmlns:p14="http://schemas.microsoft.com/office/powerpoint/2010/main" val="3874233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7763" y="492125"/>
            <a:ext cx="4562475" cy="2566988"/>
          </a:xfrm>
        </p:spPr>
      </p:sp>
      <p:sp>
        <p:nvSpPr>
          <p:cNvPr id="3" name="Notes Placeholder 2"/>
          <p:cNvSpPr>
            <a:spLocks noGrp="1"/>
          </p:cNvSpPr>
          <p:nvPr>
            <p:ph type="body" idx="1"/>
          </p:nvPr>
        </p:nvSpPr>
        <p:spPr>
          <a:xfrm>
            <a:off x="221673" y="3443431"/>
            <a:ext cx="6414654" cy="5186218"/>
          </a:xfrm>
        </p:spPr>
        <p:txBody>
          <a:bodyPr/>
          <a:lstStyle/>
          <a:p>
            <a:r>
              <a:rPr lang="en-US" sz="1200">
                <a:latin typeface="+mn-lt"/>
                <a:hlinkClick r:id="rId3"/>
              </a:rPr>
              <a:t>https://www.surveymonkey.com/r/Stigma101Eval</a:t>
            </a:r>
            <a:endParaRPr lang="en-US" sz="1200">
              <a:latin typeface="+mn-lt"/>
            </a:endParaRPr>
          </a:p>
          <a:p>
            <a:endParaRPr lang="en-US" sz="1200">
              <a:latin typeface="+mn-lt"/>
              <a:ea typeface="Calibri"/>
              <a:cs typeface="Calibri"/>
            </a:endParaRPr>
          </a:p>
          <a:p>
            <a:r>
              <a:rPr lang="en-US" sz="1200">
                <a:latin typeface="+mn-lt"/>
              </a:rPr>
              <a:t>Invite participants to scan the QR code on the slide to complete the survey to provide feedback.</a:t>
            </a:r>
          </a:p>
          <a:p>
            <a:r>
              <a:rPr lang="en-US" sz="1200">
                <a:latin typeface="+mn-lt"/>
              </a:rPr>
              <a:t>The email on the slide is also a resource to reach out  to participants wanting to further their involvement with WISE: eliminatestigma.org</a:t>
            </a:r>
            <a:endParaRPr lang="en-US" sz="1200">
              <a:latin typeface="+mn-lt"/>
              <a:ea typeface="Calibri"/>
              <a:cs typeface="Calibri"/>
            </a:endParaRP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22</a:t>
            </a:fld>
            <a:endParaRPr lang="cs-CZ"/>
          </a:p>
        </p:txBody>
      </p:sp>
    </p:spTree>
    <p:extLst>
      <p:ext uri="{BB962C8B-B14F-4D97-AF65-F5344CB8AC3E}">
        <p14:creationId xmlns:p14="http://schemas.microsoft.com/office/powerpoint/2010/main" val="815851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7763" y="492125"/>
            <a:ext cx="4562475" cy="2566988"/>
          </a:xfrm>
        </p:spPr>
      </p:sp>
      <p:sp>
        <p:nvSpPr>
          <p:cNvPr id="3" name="Notes Placeholder 2"/>
          <p:cNvSpPr>
            <a:spLocks noGrp="1"/>
          </p:cNvSpPr>
          <p:nvPr>
            <p:ph type="body" idx="1"/>
          </p:nvPr>
        </p:nvSpPr>
        <p:spPr>
          <a:xfrm>
            <a:off x="221673" y="3443431"/>
            <a:ext cx="6414654" cy="5186218"/>
          </a:xfrm>
        </p:spPr>
        <p:txBody>
          <a:bodyPr/>
          <a:lstStyle/>
          <a:p>
            <a:r>
              <a:rPr lang="en-US"/>
              <a:t>Feel free to swap out/add a slide to incorporate your organization where you see fit</a:t>
            </a:r>
          </a:p>
        </p:txBody>
      </p:sp>
      <p:sp>
        <p:nvSpPr>
          <p:cNvPr id="4" name="Slide Number Placeholder 3"/>
          <p:cNvSpPr>
            <a:spLocks noGrp="1"/>
          </p:cNvSpPr>
          <p:nvPr>
            <p:ph type="sldNum" sz="quarter" idx="5"/>
          </p:nvPr>
        </p:nvSpPr>
        <p:spPr/>
        <p:txBody>
          <a:bodyPr/>
          <a:lstStyle/>
          <a:p>
            <a:fld id="{871B2431-D351-4C6E-A3CF-9DFAC0E3E050}" type="slidenum">
              <a:rPr lang="cs-CZ" smtClean="0"/>
              <a:t>3</a:t>
            </a:fld>
            <a:endParaRPr lang="cs-CZ"/>
          </a:p>
        </p:txBody>
      </p:sp>
    </p:spTree>
    <p:extLst>
      <p:ext uri="{BB962C8B-B14F-4D97-AF65-F5344CB8AC3E}">
        <p14:creationId xmlns:p14="http://schemas.microsoft.com/office/powerpoint/2010/main" val="3885619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7763" y="492125"/>
            <a:ext cx="4562475" cy="2566988"/>
          </a:xfrm>
        </p:spPr>
      </p:sp>
      <p:sp>
        <p:nvSpPr>
          <p:cNvPr id="3" name="Notes Placeholder 2"/>
          <p:cNvSpPr>
            <a:spLocks noGrp="1"/>
          </p:cNvSpPr>
          <p:nvPr>
            <p:ph type="body" idx="1"/>
          </p:nvPr>
        </p:nvSpPr>
        <p:spPr>
          <a:xfrm>
            <a:off x="221673" y="3465657"/>
            <a:ext cx="6414654" cy="5186218"/>
          </a:xfrm>
        </p:spPr>
        <p:txBody>
          <a:bodyPr/>
          <a:lstStyle/>
          <a:p>
            <a:r>
              <a:rPr lang="en-US" sz="1200">
                <a:latin typeface="+mn-lt"/>
              </a:rPr>
              <a:t>People with mental health challenges sharing their recovery experiences in a targeted, local, credible and continuous way is the current, primary, evidence-based practice to reduce stigma, and drives the focus of WISE. We promote the power of strategic contact with people in recovery to end stigma in schools, healthcare, congregations, workplaces and wherever humans interact. </a:t>
            </a:r>
          </a:p>
          <a:p>
            <a:endParaRPr lang="en-US" sz="1200">
              <a:latin typeface="+mn-lt"/>
            </a:endParaRPr>
          </a:p>
          <a:p>
            <a:r>
              <a:rPr lang="en-US" sz="1200">
                <a:latin typeface="+mn-lt"/>
              </a:rPr>
              <a:t>WISE Values: Wholeness, Integrity, Story, Continuous Learning, Change Agency</a:t>
            </a:r>
            <a:endParaRPr lang="en-US" sz="1200">
              <a:latin typeface="+mn-lt"/>
              <a:cs typeface="Calibri"/>
            </a:endParaRPr>
          </a:p>
          <a:p>
            <a:endParaRPr lang="en-US" sz="1200">
              <a:latin typeface="+mn-lt"/>
            </a:endParaRPr>
          </a:p>
          <a:p>
            <a:r>
              <a:rPr lang="en-US" sz="1200">
                <a:latin typeface="+mn-lt"/>
              </a:rPr>
              <a:t>Overview of programs:</a:t>
            </a:r>
            <a:r>
              <a:rPr lang="en-US"/>
              <a:t>   </a:t>
            </a:r>
            <a:r>
              <a:rPr lang="en-US">
                <a:hlinkClick r:id="rId3"/>
              </a:rPr>
              <a:t>WiseOverview_022324.indd</a:t>
            </a:r>
            <a:endParaRPr lang="en-US" sz="1200">
              <a:latin typeface="+mn-lt"/>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1427896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7763" y="492125"/>
            <a:ext cx="4562475" cy="2566988"/>
          </a:xfrm>
        </p:spPr>
      </p:sp>
      <p:sp>
        <p:nvSpPr>
          <p:cNvPr id="3" name="Notes Placeholder 2"/>
          <p:cNvSpPr>
            <a:spLocks noGrp="1"/>
          </p:cNvSpPr>
          <p:nvPr>
            <p:ph type="body" idx="1"/>
          </p:nvPr>
        </p:nvSpPr>
        <p:spPr>
          <a:xfrm>
            <a:off x="221673" y="3443431"/>
            <a:ext cx="6414654" cy="518621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effectLst/>
                <a:latin typeface="+mn-lt"/>
              </a:rPr>
              <a:t>‘Mental health’ and ‘mental illness’ are increasingly being used as if they mean the same thing, but they are not. Everyone has mental health, just like everyone has physical health. As the World Health Organization famously says, “There is no health without mental health.” In the course of a lifetime, not all people will experience a mental illness, but everyone will struggle or have a challenge with their mental well-being (</a:t>
            </a:r>
            <a:r>
              <a:rPr lang="en-US" sz="1200">
                <a:latin typeface="+mn-lt"/>
                <a:hlinkClick r:id="rId3"/>
              </a:rPr>
              <a:t>What’s the difference between mental health and mental illness? | Here to Help</a:t>
            </a:r>
            <a:r>
              <a:rPr lang="en-US" sz="1200">
                <a:latin typeface="+mn-lt"/>
              </a:rPr>
              <a:t>)</a:t>
            </a:r>
            <a:r>
              <a:rPr lang="en-US" sz="1200" b="0" i="0">
                <a:effectLst/>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effectLst/>
                <a:latin typeface="+mn-lt"/>
              </a:rPr>
              <a:t>When we talk about mental health, we’re talking about our mental well-being: our emotions, our thoughts and feelings, our ability to solve problems and overcome difficulties, our social connections, and our understanding of the world around us. Mental illness is an illness that affects that way people think, feel, behave, or interact with others. There are many different mental illnesses, and they have different symptoms that impact peoples’ lives in different ways.</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1089400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7763" y="514350"/>
            <a:ext cx="4562475" cy="256698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207818" y="3421062"/>
            <a:ext cx="6414655" cy="3081338"/>
          </a:xfrm>
          <a:prstGeom prst="rect">
            <a:avLst/>
          </a:prstGeom>
        </p:spPr>
        <p:txBody>
          <a:bodyPr vert="horz" lIns="91440" tIns="45720" rIns="91440" bIns="45720" rtlCol="0"/>
          <a:lstStyle/>
          <a:p>
            <a:r>
              <a:rPr lang="en-US" sz="1200">
                <a:latin typeface="+mn-lt"/>
              </a:rPr>
              <a:t>We use “mental health challenge” as an umbrella to both mental health and mental illness. Knowing that they both have different meanings, it is a way of not excluding or offending anyone. What you see, understanding that these are just some examples of mental health challenges people are faced with. </a:t>
            </a:r>
          </a:p>
          <a:p>
            <a:endParaRPr lang="en-US" sz="1200">
              <a:effectLst/>
              <a:latin typeface="+mn-lt"/>
            </a:endParaRPr>
          </a:p>
          <a:p>
            <a:r>
              <a:rPr lang="en-US" sz="1200" b="1">
                <a:effectLst/>
                <a:latin typeface="+mn-lt"/>
              </a:rPr>
              <a:t>What are some other mental health challenges that come to mind for you?</a:t>
            </a:r>
          </a:p>
          <a:p>
            <a:r>
              <a:rPr lang="en-US" sz="1200" b="1">
                <a:effectLst/>
                <a:latin typeface="+mn-lt"/>
              </a:rPr>
              <a:t>Raise your hand if you or someone you know has experienced a mental health challenge? </a:t>
            </a:r>
            <a:endParaRPr lang="en-US" sz="1200">
              <a:effectLst/>
              <a:latin typeface="+mn-lt"/>
            </a:endParaRPr>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7763" y="492125"/>
            <a:ext cx="4562475" cy="2566988"/>
          </a:xfrm>
        </p:spPr>
      </p:sp>
      <p:sp>
        <p:nvSpPr>
          <p:cNvPr id="3" name="Notes Placeholder 2"/>
          <p:cNvSpPr>
            <a:spLocks noGrp="1"/>
          </p:cNvSpPr>
          <p:nvPr>
            <p:ph type="body" idx="1"/>
          </p:nvPr>
        </p:nvSpPr>
        <p:spPr>
          <a:xfrm>
            <a:off x="221673" y="3443431"/>
            <a:ext cx="6414654" cy="518621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mn-lt"/>
              </a:rPr>
              <a:t>Mental Health Challenges, more specifically, mental illnesses are common in the United States. It is estimated that more than one in five U.S. adults live with a mental illness (57.8 million in 2021) and/or substance use disorders. Mental illnesses include many different conditions that vary in degree of severity, ranging from mild to moderate to severe. Two broad categories can be used to describe these conditions: Any Mental Illness (AMI) and Serious Mental Illness (SMI). AMI encompasses all recognized mental illnesses. </a:t>
            </a:r>
            <a:r>
              <a:rPr lang="en-US" sz="1200">
                <a:latin typeface="+mn-lt"/>
                <a:hlinkClick r:id="rId3"/>
              </a:rPr>
              <a:t>NIMH » Health Topics (nih.gov)</a:t>
            </a:r>
            <a:endParaRPr lang="en-US" sz="1200">
              <a:latin typeface="+mn-lt"/>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466026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7763" y="465138"/>
            <a:ext cx="4562475" cy="2566987"/>
          </a:xfrm>
        </p:spPr>
      </p:sp>
      <p:sp>
        <p:nvSpPr>
          <p:cNvPr id="3" name="Notes Placeholder 2"/>
          <p:cNvSpPr>
            <a:spLocks noGrp="1"/>
          </p:cNvSpPr>
          <p:nvPr>
            <p:ph type="body" idx="1"/>
          </p:nvPr>
        </p:nvSpPr>
        <p:spPr>
          <a:xfrm>
            <a:off x="193965" y="3251200"/>
            <a:ext cx="6442362" cy="5186218"/>
          </a:xfrm>
        </p:spPr>
        <p:txBody>
          <a:bodyPr/>
          <a:lstStyle/>
          <a:p>
            <a:pPr rtl="0" eaLnBrk="1" fontAlgn="base" hangingPunct="1"/>
            <a:r>
              <a:rPr lang="en-US" sz="1200" kern="1200">
                <a:solidFill>
                  <a:schemeClr val="tx1"/>
                </a:solidFill>
                <a:effectLst/>
                <a:latin typeface="+mn-lt"/>
                <a:ea typeface="+mn-ea"/>
                <a:cs typeface="+mn-cs"/>
              </a:rPr>
              <a:t>Stigma can be described with three words- stereotypes (ideas), that lead to prejudice (beliefs), that lead to discrimination (action). When discrimination takes place in the context of a power differential, this becomes oppression. One</a:t>
            </a:r>
            <a:r>
              <a:rPr lang="en-US" sz="1200" kern="1200" baseline="0">
                <a:solidFill>
                  <a:schemeClr val="tx1"/>
                </a:solidFill>
                <a:effectLst/>
                <a:latin typeface="+mn-lt"/>
                <a:ea typeface="+mn-ea"/>
                <a:cs typeface="+mn-cs"/>
              </a:rPr>
              <a:t> might argue that there is a power differential in most relationships so we might simply say oppression instead of stigma.</a:t>
            </a:r>
          </a:p>
          <a:p>
            <a:pPr rtl="0" eaLnBrk="1" fontAlgn="base" hangingPunct="1"/>
            <a:endParaRPr lang="en-US" sz="1200">
              <a:effectLst/>
              <a:latin typeface="+mn-lt"/>
            </a:endParaRPr>
          </a:p>
          <a:p>
            <a:pPr rtl="0" eaLnBrk="1" fontAlgn="base" hangingPunct="1"/>
            <a:r>
              <a:rPr lang="en-US" sz="1200" kern="1200">
                <a:solidFill>
                  <a:schemeClr val="tx1"/>
                </a:solidFill>
                <a:effectLst/>
                <a:latin typeface="+mn-lt"/>
                <a:ea typeface="+mn-ea"/>
                <a:cs typeface="+mn-cs"/>
              </a:rPr>
              <a:t>It comes in the form of public, internalized shame for those experiencing mental health challenges, and structural (policies and processes that reinforce discrimination) stigma. </a:t>
            </a:r>
          </a:p>
          <a:p>
            <a:pPr rtl="0" eaLnBrk="1" fontAlgn="base" hangingPunct="1"/>
            <a:endParaRPr lang="en-US" sz="1200" kern="1200">
              <a:solidFill>
                <a:schemeClr val="tx1"/>
              </a:solidFill>
              <a:effectLst/>
              <a:latin typeface="+mn-lt"/>
              <a:ea typeface="+mn-ea"/>
              <a:cs typeface="+mn-cs"/>
            </a:endParaRPr>
          </a:p>
          <a:p>
            <a:pPr rtl="0" eaLnBrk="1" fontAlgn="base" hangingPunct="1"/>
            <a:r>
              <a:rPr lang="en-US"/>
              <a:t>In the next few slides, you will have the opportunity to see </a:t>
            </a:r>
            <a:r>
              <a:rPr lang="en-US" err="1"/>
              <a:t>Briden’s</a:t>
            </a:r>
            <a:r>
              <a:rPr lang="en-US"/>
              <a:t> (slide 9 first pic) and </a:t>
            </a:r>
            <a:r>
              <a:rPr lang="en-US" err="1"/>
              <a:t>Tajuanna’s</a:t>
            </a:r>
            <a:r>
              <a:rPr lang="en-US"/>
              <a:t> (slide 11 second pic) story as it relates to stigmatizing beliefs.</a:t>
            </a:r>
            <a:endParaRPr lang="en-US" sz="1200" kern="1200">
              <a:solidFill>
                <a:schemeClr val="tx1"/>
              </a:solidFill>
              <a:effectLst/>
              <a:latin typeface="+mn-lt"/>
              <a:cs typeface="Calibri"/>
            </a:endParaRPr>
          </a:p>
          <a:p>
            <a:pPr rtl="0" eaLnBrk="1" fontAlgn="base" hangingPunct="1"/>
            <a:endParaRPr lang="en-US" sz="1200" kern="1200">
              <a:solidFill>
                <a:schemeClr val="tx1"/>
              </a:solidFill>
              <a:effectLst/>
              <a:latin typeface="+mn-lt"/>
              <a:ea typeface="+mn-ea"/>
              <a:cs typeface="+mn-cs"/>
            </a:endParaRPr>
          </a:p>
          <a:p>
            <a:pPr fontAlgn="base"/>
            <a:r>
              <a:rPr lang="en-US" sz="1200" kern="1200">
                <a:solidFill>
                  <a:schemeClr val="tx1"/>
                </a:solidFill>
                <a:effectLst/>
                <a:latin typeface="+mn-lt"/>
                <a:ea typeface="+mn-ea"/>
                <a:cs typeface="+mn-cs"/>
              </a:rPr>
              <a:t>Understand Stigma – </a:t>
            </a:r>
            <a:r>
              <a:rPr lang="en-US">
                <a:hlinkClick r:id="rId3"/>
              </a:rPr>
              <a:t>Understand Stigma – WISE Initiative for Stigma Elimination</a:t>
            </a:r>
            <a:endParaRPr lang="en-US">
              <a:effectLst/>
              <a:hlinkClick r:id="rId3"/>
            </a:endParaRP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8</a:t>
            </a:fld>
            <a:endParaRPr lang="cs-CZ"/>
          </a:p>
        </p:txBody>
      </p:sp>
    </p:spTree>
    <p:extLst>
      <p:ext uri="{BB962C8B-B14F-4D97-AF65-F5344CB8AC3E}">
        <p14:creationId xmlns:p14="http://schemas.microsoft.com/office/powerpoint/2010/main" val="4006300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7763" y="319088"/>
            <a:ext cx="4562475" cy="2566987"/>
          </a:xfrm>
        </p:spPr>
      </p:sp>
      <p:sp>
        <p:nvSpPr>
          <p:cNvPr id="3" name="Notes Placeholder 2"/>
          <p:cNvSpPr>
            <a:spLocks noGrp="1"/>
          </p:cNvSpPr>
          <p:nvPr>
            <p:ph type="body" idx="1"/>
          </p:nvPr>
        </p:nvSpPr>
        <p:spPr>
          <a:xfrm>
            <a:off x="193964" y="3251200"/>
            <a:ext cx="6442363" cy="518621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trike="noStrike" kern="1200" baseline="0">
                <a:solidFill>
                  <a:schemeClr val="tx1"/>
                </a:solidFill>
                <a:effectLst/>
                <a:latin typeface="+mn-lt"/>
                <a:ea typeface="+mn-ea"/>
                <a:cs typeface="+mn-cs"/>
              </a:rPr>
              <a:t>Stereotypes: “</a:t>
            </a:r>
            <a:r>
              <a:rPr lang="en-US" sz="1200" b="0" i="0">
                <a:solidFill>
                  <a:srgbClr val="202122"/>
                </a:solidFill>
                <a:effectLst/>
                <a:latin typeface="+mn-lt"/>
                <a:cs typeface="Arial"/>
              </a:rPr>
              <a:t>are a generalized belief about a particular category of people.</a:t>
            </a:r>
            <a:r>
              <a:rPr lang="en-US" sz="1200" b="0" i="0" u="none" strike="noStrike" baseline="30000">
                <a:solidFill>
                  <a:srgbClr val="3366CC"/>
                </a:solidFill>
                <a:effectLst/>
                <a:latin typeface="+mn-lt"/>
                <a:cs typeface="Arial"/>
                <a:hlinkClick r:id="rId3"/>
              </a:rPr>
              <a:t>[2]</a:t>
            </a:r>
            <a:r>
              <a:rPr lang="en-US" sz="1200" b="0" i="0">
                <a:solidFill>
                  <a:srgbClr val="202122"/>
                </a:solidFill>
                <a:effectLst/>
                <a:latin typeface="+mn-lt"/>
                <a:cs typeface="Arial"/>
              </a:rPr>
              <a:t> It is an expectation that people might have about every person of a particular group. The type of expectation can vary; it can be, for example, an expectation about the group's personality, preferences, appearance or ability. </a:t>
            </a:r>
            <a:r>
              <a:rPr lang="en-US" sz="1200" b="0" i="0">
                <a:solidFill>
                  <a:srgbClr val="202122"/>
                </a:solidFill>
                <a:effectLst/>
                <a:latin typeface="+mn-lt"/>
                <a:cs typeface="Arial"/>
                <a:hlinkClick r:id="rId4"/>
              </a:rPr>
              <a:t>https://en.wikipedia.org/wiki/Stereotype</a:t>
            </a:r>
            <a:endParaRPr lang="en-US" sz="1200" b="0" i="0">
              <a:solidFill>
                <a:srgbClr val="202122"/>
              </a:solidFill>
              <a:effectLst/>
              <a:latin typeface="+mn-lt"/>
            </a:endParaRPr>
          </a:p>
          <a:p>
            <a:pPr marL="0" marR="0" lvl="0" indent="0" algn="l" defTabSz="914400">
              <a:lnSpc>
                <a:spcPct val="100000"/>
              </a:lnSpc>
              <a:spcBef>
                <a:spcPts val="0"/>
              </a:spcBef>
              <a:spcAft>
                <a:spcPts val="0"/>
              </a:spcAft>
              <a:buClrTx/>
              <a:buSzTx/>
              <a:buFontTx/>
              <a:buNone/>
              <a:tabLst/>
              <a:defRPr/>
            </a:pPr>
            <a:endParaRPr lang="en-US" sz="1200" b="0" i="0">
              <a:solidFill>
                <a:srgbClr val="202122"/>
              </a:solidFill>
              <a:effectLst/>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rgbClr val="202122"/>
                </a:solidFill>
                <a:effectLst/>
                <a:latin typeface="+mn-lt"/>
              </a:rPr>
              <a:t>Prejudice: </a:t>
            </a:r>
            <a:r>
              <a:rPr lang="en-US" sz="1200" b="0" i="0" u="none" strike="noStrike">
                <a:solidFill>
                  <a:schemeClr val="tx1"/>
                </a:solidFill>
                <a:effectLst/>
                <a:latin typeface="+mn-lt"/>
                <a:hlinkClick r:id="rId5">
                  <a:extLst>
                    <a:ext uri="{A12FA001-AC4F-418D-AE19-62706E023703}">
                      <ahyp:hlinkClr xmlns:ahyp="http://schemas.microsoft.com/office/drawing/2018/hyperlinkcolor" val="tx"/>
                    </a:ext>
                  </a:extLst>
                </a:hlinkClick>
              </a:rPr>
              <a:t>preconceived</a:t>
            </a:r>
            <a:r>
              <a:rPr lang="en-US" sz="1200" b="0" i="0">
                <a:solidFill>
                  <a:srgbClr val="202124"/>
                </a:solidFill>
                <a:effectLst/>
                <a:latin typeface="+mn-lt"/>
              </a:rPr>
              <a:t> opinion that is not based on reason or actual experience.</a:t>
            </a:r>
            <a:endParaRPr lang="en-US" sz="1200" b="0" i="0">
              <a:solidFill>
                <a:srgbClr val="202122"/>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trike="noStrike" kern="1200" baseline="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9</a:t>
            </a:fld>
            <a:endParaRPr lang="cs-CZ"/>
          </a:p>
        </p:txBody>
      </p:sp>
    </p:spTree>
    <p:extLst>
      <p:ext uri="{BB962C8B-B14F-4D97-AF65-F5344CB8AC3E}">
        <p14:creationId xmlns:p14="http://schemas.microsoft.com/office/powerpoint/2010/main" val="41550116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5EE5A-873D-4D79-E5E5-5F676CC57F44}"/>
              </a:ext>
            </a:extLst>
          </p:cNvPr>
          <p:cNvSpPr>
            <a:spLocks noGrp="1"/>
          </p:cNvSpPr>
          <p:nvPr>
            <p:ph type="ctrTitle"/>
          </p:nvPr>
        </p:nvSpPr>
        <p:spPr>
          <a:xfrm>
            <a:off x="663839" y="1504208"/>
            <a:ext cx="6704115" cy="2129571"/>
          </a:xfrm>
        </p:spPr>
        <p:txBody>
          <a:bodyPr anchor="b">
            <a:normAutofit/>
          </a:bodyPr>
          <a:lstStyle>
            <a:lvl1pPr algn="l">
              <a:defRPr sz="4400" b="1" i="1">
                <a:solidFill>
                  <a:srgbClr val="39817C"/>
                </a:solidFill>
                <a:latin typeface="Lucida Sans" panose="020B0602030504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1F8997-FB28-885D-26E9-BA81E53C01FF}"/>
              </a:ext>
            </a:extLst>
          </p:cNvPr>
          <p:cNvSpPr>
            <a:spLocks noGrp="1"/>
          </p:cNvSpPr>
          <p:nvPr>
            <p:ph type="subTitle" idx="1"/>
          </p:nvPr>
        </p:nvSpPr>
        <p:spPr>
          <a:xfrm>
            <a:off x="663838" y="3633779"/>
            <a:ext cx="5647770" cy="1655762"/>
          </a:xfrm>
        </p:spPr>
        <p:txBody>
          <a:bodyPr/>
          <a:lstStyle>
            <a:lvl1pPr marL="0" indent="0" algn="l">
              <a:buNone/>
              <a:defRPr sz="2400">
                <a:solidFill>
                  <a:srgbClr val="63656A"/>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Picture 6" descr="A blue circle with black background&#10;&#10;Description automatically generated">
            <a:extLst>
              <a:ext uri="{FF2B5EF4-FFF2-40B4-BE49-F238E27FC236}">
                <a16:creationId xmlns:a16="http://schemas.microsoft.com/office/drawing/2014/main" id="{717B1753-4D1B-7429-1738-F3BFC1B2CB2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042365" y="3429000"/>
            <a:ext cx="3149635" cy="3429000"/>
          </a:xfrm>
          <a:prstGeom prst="rect">
            <a:avLst/>
          </a:prstGeom>
        </p:spPr>
      </p:pic>
      <p:pic>
        <p:nvPicPr>
          <p:cNvPr id="10" name="Picture 9" descr="A black background with grey and blue letters&#10;&#10;Description automatically generated">
            <a:extLst>
              <a:ext uri="{FF2B5EF4-FFF2-40B4-BE49-F238E27FC236}">
                <a16:creationId xmlns:a16="http://schemas.microsoft.com/office/drawing/2014/main" id="{D89F9D67-5791-DCEA-AB0C-55E4D77EF87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82171" y="524727"/>
            <a:ext cx="2021832" cy="639559"/>
          </a:xfrm>
          <a:prstGeom prst="rect">
            <a:avLst/>
          </a:prstGeom>
        </p:spPr>
      </p:pic>
      <p:sp>
        <p:nvSpPr>
          <p:cNvPr id="4" name="Freeform 10">
            <a:extLst>
              <a:ext uri="{FF2B5EF4-FFF2-40B4-BE49-F238E27FC236}">
                <a16:creationId xmlns:a16="http://schemas.microsoft.com/office/drawing/2014/main" id="{A4915EB3-FF9D-EEDF-4992-66D69DC0E012}"/>
              </a:ext>
            </a:extLst>
          </p:cNvPr>
          <p:cNvSpPr/>
          <p:nvPr userDrawn="1"/>
        </p:nvSpPr>
        <p:spPr>
          <a:xfrm>
            <a:off x="7538640" y="333470"/>
            <a:ext cx="1785090" cy="1022073"/>
          </a:xfrm>
          <a:custGeom>
            <a:avLst/>
            <a:gdLst/>
            <a:ahLst/>
            <a:cxnLst/>
            <a:rect l="l" t="t" r="r" b="b"/>
            <a:pathLst>
              <a:path w="3554029" h="1782958">
                <a:moveTo>
                  <a:pt x="0" y="0"/>
                </a:moveTo>
                <a:lnTo>
                  <a:pt x="3554029" y="0"/>
                </a:lnTo>
                <a:lnTo>
                  <a:pt x="3554029" y="1782958"/>
                </a:lnTo>
                <a:lnTo>
                  <a:pt x="0" y="1782958"/>
                </a:lnTo>
                <a:lnTo>
                  <a:pt x="0" y="0"/>
                </a:lnTo>
                <a:close/>
              </a:path>
            </a:pathLst>
          </a:custGeom>
          <a:blipFill>
            <a:blip r:embed="rId4"/>
            <a:stretch>
              <a:fillRect/>
            </a:stretch>
          </a:blipFill>
        </p:spPr>
        <p:txBody>
          <a:bodyPr/>
          <a:lstStyle/>
          <a:p>
            <a:endParaRPr lang="en-US"/>
          </a:p>
        </p:txBody>
      </p:sp>
      <p:cxnSp>
        <p:nvCxnSpPr>
          <p:cNvPr id="6" name="Straight Connector 5">
            <a:extLst>
              <a:ext uri="{FF2B5EF4-FFF2-40B4-BE49-F238E27FC236}">
                <a16:creationId xmlns:a16="http://schemas.microsoft.com/office/drawing/2014/main" id="{EE6D721D-BBD4-C66F-3E21-0D09FBFFB35A}"/>
              </a:ext>
            </a:extLst>
          </p:cNvPr>
          <p:cNvCxnSpPr>
            <a:cxnSpLocks/>
          </p:cNvCxnSpPr>
          <p:nvPr userDrawn="1"/>
        </p:nvCxnSpPr>
        <p:spPr>
          <a:xfrm>
            <a:off x="9599757" y="365283"/>
            <a:ext cx="0" cy="799003"/>
          </a:xfrm>
          <a:prstGeom prst="line">
            <a:avLst/>
          </a:prstGeom>
          <a:ln w="9525">
            <a:solidFill>
              <a:srgbClr val="63656A"/>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F0C7DA1A-F25C-0A4B-ED91-AF3A70D8AA91}"/>
              </a:ext>
            </a:extLst>
          </p:cNvPr>
          <p:cNvSpPr/>
          <p:nvPr userDrawn="1"/>
        </p:nvSpPr>
        <p:spPr>
          <a:xfrm>
            <a:off x="0" y="-3505"/>
            <a:ext cx="12192000" cy="197708"/>
          </a:xfrm>
          <a:prstGeom prst="rect">
            <a:avLst/>
          </a:prstGeom>
          <a:gradFill flip="none" rotWithShape="1">
            <a:gsLst>
              <a:gs pos="30000">
                <a:srgbClr val="39817C"/>
              </a:gs>
              <a:gs pos="56000">
                <a:srgbClr val="64B246">
                  <a:shade val="67500"/>
                  <a:satMod val="115000"/>
                </a:srgbClr>
              </a:gs>
              <a:gs pos="100000">
                <a:srgbClr val="64B246">
                  <a:shade val="100000"/>
                  <a:satMod val="115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89246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47121-4A7A-94A3-212D-7D15C2DFAF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CB0272-49CA-BE66-3562-AADB5849ED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5BDFC7-65E7-DC32-5005-EB4BF89BC1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A514F519-38FE-5550-9C65-BEDF5A0E32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CDEF2A-3305-4D2D-6A89-383C25402C8A}"/>
              </a:ext>
            </a:extLst>
          </p:cNvPr>
          <p:cNvSpPr>
            <a:spLocks noGrp="1"/>
          </p:cNvSpPr>
          <p:nvPr>
            <p:ph type="sldNum" sz="quarter" idx="12"/>
          </p:nvPr>
        </p:nvSpPr>
        <p:spPr/>
        <p:txBody>
          <a:bodyPr/>
          <a:lstStyle/>
          <a:p>
            <a:fld id="{638DC601-4264-4CAC-8973-3CFB1FAAEAAD}" type="slidenum">
              <a:rPr lang="en-US" smtClean="0"/>
              <a:t>‹#›</a:t>
            </a:fld>
            <a:endParaRPr lang="en-US"/>
          </a:p>
        </p:txBody>
      </p:sp>
      <p:sp>
        <p:nvSpPr>
          <p:cNvPr id="5" name="Rectangle 4">
            <a:extLst>
              <a:ext uri="{FF2B5EF4-FFF2-40B4-BE49-F238E27FC236}">
                <a16:creationId xmlns:a16="http://schemas.microsoft.com/office/drawing/2014/main" id="{58348978-4937-8127-D0AC-80D660DC045B}"/>
              </a:ext>
            </a:extLst>
          </p:cNvPr>
          <p:cNvSpPr/>
          <p:nvPr userDrawn="1"/>
        </p:nvSpPr>
        <p:spPr>
          <a:xfrm>
            <a:off x="0" y="6660292"/>
            <a:ext cx="12192000" cy="197708"/>
          </a:xfrm>
          <a:prstGeom prst="rect">
            <a:avLst/>
          </a:prstGeom>
          <a:gradFill flip="none" rotWithShape="1">
            <a:gsLst>
              <a:gs pos="30000">
                <a:srgbClr val="39817C"/>
              </a:gs>
              <a:gs pos="56000">
                <a:srgbClr val="64B246">
                  <a:shade val="67500"/>
                  <a:satMod val="115000"/>
                </a:srgbClr>
              </a:gs>
              <a:gs pos="100000">
                <a:srgbClr val="64B246">
                  <a:shade val="100000"/>
                  <a:satMod val="115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55735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A8541-947F-FB28-4627-919FE1FB08F4}"/>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CF7CA289-0E67-F2B8-975E-33C9A77939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7C1BAA-62F0-2338-11D7-AAF01C8AAA32}"/>
              </a:ext>
            </a:extLst>
          </p:cNvPr>
          <p:cNvSpPr>
            <a:spLocks noGrp="1"/>
          </p:cNvSpPr>
          <p:nvPr>
            <p:ph type="sldNum" sz="quarter" idx="12"/>
          </p:nvPr>
        </p:nvSpPr>
        <p:spPr/>
        <p:txBody>
          <a:bodyPr/>
          <a:lstStyle/>
          <a:p>
            <a:fld id="{638DC601-4264-4CAC-8973-3CFB1FAAEAAD}" type="slidenum">
              <a:rPr lang="en-US" smtClean="0"/>
              <a:t>‹#›</a:t>
            </a:fld>
            <a:endParaRPr lang="en-US"/>
          </a:p>
        </p:txBody>
      </p:sp>
      <p:pic>
        <p:nvPicPr>
          <p:cNvPr id="7" name="Picture 6">
            <a:extLst>
              <a:ext uri="{FF2B5EF4-FFF2-40B4-BE49-F238E27FC236}">
                <a16:creationId xmlns:a16="http://schemas.microsoft.com/office/drawing/2014/main" id="{1461861B-9D33-F0CD-BA25-E8D2D6203364}"/>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8610600" y="3287786"/>
            <a:ext cx="3570214" cy="3570214"/>
          </a:xfrm>
          <a:prstGeom prst="ellipse">
            <a:avLst/>
          </a:prstGeom>
        </p:spPr>
      </p:pic>
      <p:pic>
        <p:nvPicPr>
          <p:cNvPr id="8" name="Picture 7" descr="A blue circle with black background&#10;&#10;Description automatically generated">
            <a:extLst>
              <a:ext uri="{FF2B5EF4-FFF2-40B4-BE49-F238E27FC236}">
                <a16:creationId xmlns:a16="http://schemas.microsoft.com/office/drawing/2014/main" id="{EC044331-4588-306A-E32F-6730996F7172}"/>
              </a:ext>
            </a:extLst>
          </p:cNvPr>
          <p:cNvPicPr>
            <a:picLocks noChangeAspect="1"/>
          </p:cNvPicPr>
          <p:nvPr userDrawn="1"/>
        </p:nvPicPr>
        <p:blipFill>
          <a:blip r:embed="rId3" cstate="screen">
            <a:alphaModFix amt="50000"/>
            <a:extLst>
              <a:ext uri="{28A0092B-C50C-407E-A947-70E740481C1C}">
                <a14:useLocalDpi xmlns:a14="http://schemas.microsoft.com/office/drawing/2010/main"/>
              </a:ext>
            </a:extLst>
          </a:blip>
          <a:srcRect/>
          <a:stretch/>
        </p:blipFill>
        <p:spPr>
          <a:xfrm>
            <a:off x="7860998" y="4850935"/>
            <a:ext cx="3095897" cy="1809358"/>
          </a:xfrm>
          <a:prstGeom prst="rect">
            <a:avLst/>
          </a:prstGeom>
        </p:spPr>
      </p:pic>
      <p:sp>
        <p:nvSpPr>
          <p:cNvPr id="10" name="Text Placeholder 9">
            <a:extLst>
              <a:ext uri="{FF2B5EF4-FFF2-40B4-BE49-F238E27FC236}">
                <a16:creationId xmlns:a16="http://schemas.microsoft.com/office/drawing/2014/main" id="{A91C8C49-41CD-CB51-DD7D-A3144AFA0D18}"/>
              </a:ext>
            </a:extLst>
          </p:cNvPr>
          <p:cNvSpPr>
            <a:spLocks noGrp="1"/>
          </p:cNvSpPr>
          <p:nvPr>
            <p:ph type="body" sz="quarter" idx="13"/>
          </p:nvPr>
        </p:nvSpPr>
        <p:spPr>
          <a:xfrm>
            <a:off x="838200" y="1890713"/>
            <a:ext cx="7772400" cy="425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a:extLst>
              <a:ext uri="{FF2B5EF4-FFF2-40B4-BE49-F238E27FC236}">
                <a16:creationId xmlns:a16="http://schemas.microsoft.com/office/drawing/2014/main" id="{CE6D3FFB-3825-B191-E4B6-CB78F9995944}"/>
              </a:ext>
            </a:extLst>
          </p:cNvPr>
          <p:cNvSpPr/>
          <p:nvPr userDrawn="1"/>
        </p:nvSpPr>
        <p:spPr>
          <a:xfrm>
            <a:off x="0" y="6660292"/>
            <a:ext cx="12192000" cy="197708"/>
          </a:xfrm>
          <a:prstGeom prst="rect">
            <a:avLst/>
          </a:prstGeom>
          <a:gradFill flip="none" rotWithShape="1">
            <a:gsLst>
              <a:gs pos="30000">
                <a:srgbClr val="39817C"/>
              </a:gs>
              <a:gs pos="56000">
                <a:srgbClr val="64B246">
                  <a:shade val="67500"/>
                  <a:satMod val="115000"/>
                </a:srgbClr>
              </a:gs>
              <a:gs pos="100000">
                <a:srgbClr val="64B246">
                  <a:shade val="100000"/>
                  <a:satMod val="115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9350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735FD-501C-ECA5-CF2B-58FB7ED2D3AF}"/>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F9E4EC5-1A98-389B-42C5-F1B1101028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AB535C-5357-4069-9E30-FB4022A6EF0B}"/>
              </a:ext>
            </a:extLst>
          </p:cNvPr>
          <p:cNvSpPr>
            <a:spLocks noGrp="1"/>
          </p:cNvSpPr>
          <p:nvPr>
            <p:ph type="sldNum" sz="quarter" idx="12"/>
          </p:nvPr>
        </p:nvSpPr>
        <p:spPr/>
        <p:txBody>
          <a:bodyPr/>
          <a:lstStyle/>
          <a:p>
            <a:fld id="{638DC601-4264-4CAC-8973-3CFB1FAAEAAD}" type="slidenum">
              <a:rPr lang="en-US" smtClean="0"/>
              <a:t>‹#›</a:t>
            </a:fld>
            <a:endParaRPr lang="en-US"/>
          </a:p>
        </p:txBody>
      </p:sp>
      <p:sp>
        <p:nvSpPr>
          <p:cNvPr id="7" name="Text Placeholder 6">
            <a:extLst>
              <a:ext uri="{FF2B5EF4-FFF2-40B4-BE49-F238E27FC236}">
                <a16:creationId xmlns:a16="http://schemas.microsoft.com/office/drawing/2014/main" id="{D4A80306-897E-737F-4ED2-81E8ABDB2BA5}"/>
              </a:ext>
            </a:extLst>
          </p:cNvPr>
          <p:cNvSpPr>
            <a:spLocks noGrp="1"/>
          </p:cNvSpPr>
          <p:nvPr>
            <p:ph type="body" sz="quarter" idx="13"/>
          </p:nvPr>
        </p:nvSpPr>
        <p:spPr>
          <a:xfrm>
            <a:off x="838200" y="1846262"/>
            <a:ext cx="6341198" cy="4291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16304C8A-3874-30EA-826B-A40C41E9AD1D}"/>
              </a:ext>
            </a:extLst>
          </p:cNvPr>
          <p:cNvSpPr>
            <a:spLocks noGrp="1"/>
          </p:cNvSpPr>
          <p:nvPr>
            <p:ph type="body" sz="quarter" idx="14"/>
          </p:nvPr>
        </p:nvSpPr>
        <p:spPr>
          <a:xfrm>
            <a:off x="7385050" y="1846263"/>
            <a:ext cx="4806950" cy="4291012"/>
          </a:xfrm>
          <a:solidFill>
            <a:schemeClr val="accent5"/>
          </a:solidFill>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21664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D548A-476F-428D-5B1C-595EACF42070}"/>
              </a:ext>
            </a:extLst>
          </p:cNvPr>
          <p:cNvSpPr>
            <a:spLocks noGrp="1"/>
          </p:cNvSpPr>
          <p:nvPr>
            <p:ph type="title" hasCustomPrompt="1"/>
          </p:nvPr>
        </p:nvSpPr>
        <p:spPr>
          <a:xfrm>
            <a:off x="3201154" y="2661286"/>
            <a:ext cx="8604565" cy="1325563"/>
          </a:xfrm>
        </p:spPr>
        <p:txBody>
          <a:bodyPr>
            <a:normAutofit/>
          </a:bodyPr>
          <a:lstStyle>
            <a:lvl1pPr>
              <a:defRPr sz="4400" b="1" i="1"/>
            </a:lvl1pPr>
          </a:lstStyle>
          <a:p>
            <a:r>
              <a:rPr lang="en-US" dirty="0"/>
              <a:t>Section Title</a:t>
            </a:r>
          </a:p>
        </p:txBody>
      </p:sp>
      <p:sp>
        <p:nvSpPr>
          <p:cNvPr id="4" name="Footer Placeholder 3">
            <a:extLst>
              <a:ext uri="{FF2B5EF4-FFF2-40B4-BE49-F238E27FC236}">
                <a16:creationId xmlns:a16="http://schemas.microsoft.com/office/drawing/2014/main" id="{15939B09-0DBB-4297-EADB-8DD4AD30EB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58EF7E-0A7D-6D04-7E00-B1F729EFE5A6}"/>
              </a:ext>
            </a:extLst>
          </p:cNvPr>
          <p:cNvSpPr>
            <a:spLocks noGrp="1"/>
          </p:cNvSpPr>
          <p:nvPr>
            <p:ph type="sldNum" sz="quarter" idx="12"/>
          </p:nvPr>
        </p:nvSpPr>
        <p:spPr/>
        <p:txBody>
          <a:bodyPr/>
          <a:lstStyle/>
          <a:p>
            <a:fld id="{638DC601-4264-4CAC-8973-3CFB1FAAEAAD}" type="slidenum">
              <a:rPr lang="en-US" smtClean="0"/>
              <a:t>‹#›</a:t>
            </a:fld>
            <a:endParaRPr lang="en-US"/>
          </a:p>
        </p:txBody>
      </p:sp>
      <p:pic>
        <p:nvPicPr>
          <p:cNvPr id="6" name="Picture 5" descr="A blue circle with black background&#10;&#10;Description automatically generated">
            <a:extLst>
              <a:ext uri="{FF2B5EF4-FFF2-40B4-BE49-F238E27FC236}">
                <a16:creationId xmlns:a16="http://schemas.microsoft.com/office/drawing/2014/main" id="{B382D42D-B31D-1833-A19E-B202E0C631BE}"/>
              </a:ext>
            </a:extLst>
          </p:cNvPr>
          <p:cNvPicPr>
            <a:picLocks noChangeAspect="1"/>
          </p:cNvPicPr>
          <p:nvPr userDrawn="1"/>
        </p:nvPicPr>
        <p:blipFill>
          <a:blip r:embed="rId2">
            <a:alphaModFix amt="70000"/>
          </a:blip>
          <a:stretch>
            <a:fillRect/>
          </a:stretch>
        </p:blipFill>
        <p:spPr>
          <a:xfrm rot="5400000">
            <a:off x="-5795605" y="-1065732"/>
            <a:ext cx="8757706" cy="8779601"/>
          </a:xfrm>
          <a:prstGeom prst="rect">
            <a:avLst/>
          </a:prstGeom>
        </p:spPr>
      </p:pic>
      <p:sp>
        <p:nvSpPr>
          <p:cNvPr id="3" name="Rectangle 2">
            <a:extLst>
              <a:ext uri="{FF2B5EF4-FFF2-40B4-BE49-F238E27FC236}">
                <a16:creationId xmlns:a16="http://schemas.microsoft.com/office/drawing/2014/main" id="{EE184C9D-EB60-46D7-414D-14B99C6A195D}"/>
              </a:ext>
            </a:extLst>
          </p:cNvPr>
          <p:cNvSpPr/>
          <p:nvPr userDrawn="1"/>
        </p:nvSpPr>
        <p:spPr>
          <a:xfrm>
            <a:off x="0" y="6660292"/>
            <a:ext cx="12192000" cy="197708"/>
          </a:xfrm>
          <a:prstGeom prst="rect">
            <a:avLst/>
          </a:prstGeom>
          <a:gradFill flip="none" rotWithShape="1">
            <a:gsLst>
              <a:gs pos="30000">
                <a:srgbClr val="39817C"/>
              </a:gs>
              <a:gs pos="56000">
                <a:srgbClr val="64B246">
                  <a:shade val="67500"/>
                  <a:satMod val="115000"/>
                </a:srgbClr>
              </a:gs>
              <a:gs pos="100000">
                <a:srgbClr val="64B246">
                  <a:shade val="100000"/>
                  <a:satMod val="115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61963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52265-02DC-BD2F-2A1A-F694F3D08011}"/>
              </a:ext>
            </a:extLst>
          </p:cNvPr>
          <p:cNvSpPr>
            <a:spLocks noGrp="1"/>
          </p:cNvSpPr>
          <p:nvPr>
            <p:ph type="title" hasCustomPrompt="1"/>
          </p:nvPr>
        </p:nvSpPr>
        <p:spPr>
          <a:xfrm>
            <a:off x="838200" y="365125"/>
            <a:ext cx="10515600" cy="1349375"/>
          </a:xfrm>
        </p:spPr>
        <p:txBody>
          <a:bodyPr>
            <a:noAutofit/>
          </a:bodyPr>
          <a:lstStyle>
            <a:lvl1pPr>
              <a:defRPr sz="3200"/>
            </a:lvl1pPr>
          </a:lstStyle>
          <a:p>
            <a:r>
              <a:rPr lang="en-US" sz="4400" b="1" i="1" dirty="0">
                <a:solidFill>
                  <a:srgbClr val="39817C"/>
                </a:solidFill>
                <a:latin typeface="Lucida Sans" panose="020B0602030504020204" pitchFamily="34" charset="77"/>
              </a:rPr>
              <a:t>A growing network of services across the U.S.</a:t>
            </a:r>
            <a:endParaRPr lang="en-US" dirty="0"/>
          </a:p>
        </p:txBody>
      </p:sp>
      <p:sp>
        <p:nvSpPr>
          <p:cNvPr id="3" name="Date Placeholder 2">
            <a:extLst>
              <a:ext uri="{FF2B5EF4-FFF2-40B4-BE49-F238E27FC236}">
                <a16:creationId xmlns:a16="http://schemas.microsoft.com/office/drawing/2014/main" id="{E4D96E3D-53F1-673A-F47D-FD6B02CBD072}"/>
              </a:ext>
            </a:extLst>
          </p:cNvPr>
          <p:cNvSpPr>
            <a:spLocks noGrp="1"/>
          </p:cNvSpPr>
          <p:nvPr>
            <p:ph type="dt" sz="half" idx="10"/>
          </p:nvPr>
        </p:nvSpPr>
        <p:spPr/>
        <p:txBody>
          <a:bodyPr/>
          <a:lstStyle/>
          <a:p>
            <a:fld id="{2095FD13-03A8-4EB5-9244-0AA4835432FE}" type="datetimeFigureOut">
              <a:rPr lang="en-US" smtClean="0"/>
              <a:t>4/29/2025</a:t>
            </a:fld>
            <a:endParaRPr lang="en-US"/>
          </a:p>
        </p:txBody>
      </p:sp>
      <p:sp>
        <p:nvSpPr>
          <p:cNvPr id="4" name="Footer Placeholder 3">
            <a:extLst>
              <a:ext uri="{FF2B5EF4-FFF2-40B4-BE49-F238E27FC236}">
                <a16:creationId xmlns:a16="http://schemas.microsoft.com/office/drawing/2014/main" id="{D3E77762-C18B-CD6E-35DD-08D1A29EC4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770D67-1AA9-3080-AB45-040BCD2EA7FB}"/>
              </a:ext>
            </a:extLst>
          </p:cNvPr>
          <p:cNvSpPr>
            <a:spLocks noGrp="1"/>
          </p:cNvSpPr>
          <p:nvPr>
            <p:ph type="sldNum" sz="quarter" idx="12"/>
          </p:nvPr>
        </p:nvSpPr>
        <p:spPr/>
        <p:txBody>
          <a:bodyPr/>
          <a:lstStyle/>
          <a:p>
            <a:fld id="{638DC601-4264-4CAC-8973-3CFB1FAAEAAD}" type="slidenum">
              <a:rPr lang="en-US" smtClean="0"/>
              <a:t>‹#›</a:t>
            </a:fld>
            <a:endParaRPr lang="en-US"/>
          </a:p>
        </p:txBody>
      </p:sp>
      <p:sp>
        <p:nvSpPr>
          <p:cNvPr id="7" name="Text Placeholder 6">
            <a:extLst>
              <a:ext uri="{FF2B5EF4-FFF2-40B4-BE49-F238E27FC236}">
                <a16:creationId xmlns:a16="http://schemas.microsoft.com/office/drawing/2014/main" id="{7AEAF9BD-95A3-33F1-EF4A-6A73EF2F43ED}"/>
              </a:ext>
            </a:extLst>
          </p:cNvPr>
          <p:cNvSpPr>
            <a:spLocks noGrp="1"/>
          </p:cNvSpPr>
          <p:nvPr>
            <p:ph type="body" sz="quarter" idx="13" hasCustomPrompt="1"/>
          </p:nvPr>
        </p:nvSpPr>
        <p:spPr>
          <a:xfrm>
            <a:off x="838200" y="1881188"/>
            <a:ext cx="4287838" cy="4079875"/>
          </a:xfrm>
        </p:spPr>
        <p:txBody>
          <a:bodyPr/>
          <a:lstStyle/>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US" sz="1800" b="1"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3</a:t>
            </a: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inpatient hospitals</a:t>
            </a:r>
          </a:p>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US" sz="1800" b="1"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15</a:t>
            </a: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residential programs</a:t>
            </a:r>
          </a:p>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US" sz="1800" b="1"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20 </a:t>
            </a: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outpatient centers</a:t>
            </a:r>
          </a:p>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US" sz="1800" b="1"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40</a:t>
            </a:r>
            <a:r>
              <a:rPr kumimoji="0" lang="en-US" sz="1800" b="1" i="1" u="none" strike="noStrike" kern="1200" cap="none" spc="0" normalizeH="0" baseline="3000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a:t>
            </a:r>
            <a:r>
              <a:rPr kumimoji="0" lang="en-US" sz="1800" b="1"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unique partial hospitalization </a:t>
            </a:r>
            <a:b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b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and intensive outpatient programs</a:t>
            </a:r>
          </a:p>
          <a:p>
            <a:pPr marL="0" marR="0" lvl="0" indent="0" algn="l" defTabSz="914400" rtl="0" eaLnBrk="1" fontAlgn="auto" latinLnBrk="0" hangingPunct="1">
              <a:lnSpc>
                <a:spcPct val="100000"/>
              </a:lnSpc>
              <a:spcBef>
                <a:spcPts val="54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Patients come from all 50 states </a:t>
            </a:r>
            <a:b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b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and 4 Canadian provinces</a:t>
            </a:r>
          </a:p>
          <a:p>
            <a:pPr marL="0" indent="0">
              <a:spcBef>
                <a:spcPts val="1800"/>
              </a:spcBef>
              <a:buFont typeface="Arial" panose="020B0604020202020204" pitchFamily="34" charset="0"/>
              <a:buNone/>
            </a:pPr>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7F19E20A-FC93-B88F-9CF1-17B7830CEFB8}"/>
              </a:ext>
            </a:extLst>
          </p:cNvPr>
          <p:cNvSpPr>
            <a:spLocks noGrp="1"/>
          </p:cNvSpPr>
          <p:nvPr>
            <p:ph type="body" sz="quarter" idx="14" hasCustomPrompt="1"/>
          </p:nvPr>
        </p:nvSpPr>
        <p:spPr>
          <a:xfrm>
            <a:off x="6445250" y="5081589"/>
            <a:ext cx="4908550" cy="879474"/>
          </a:xfrm>
        </p:spPr>
        <p:txBody>
          <a:bodyPr>
            <a:noAutofit/>
          </a:bodyPr>
          <a:lstStyle>
            <a:lvl1pPr>
              <a:defRPr sz="16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California   |   Colorado   |   Florida   |   Georgia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Illinois    |   Minnesota    |    Pennsylvania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Tennessee    |    Washington    |   Wisconsin</a:t>
            </a:r>
          </a:p>
        </p:txBody>
      </p:sp>
      <p:pic>
        <p:nvPicPr>
          <p:cNvPr id="10" name="Picture 9">
            <a:extLst>
              <a:ext uri="{FF2B5EF4-FFF2-40B4-BE49-F238E27FC236}">
                <a16:creationId xmlns:a16="http://schemas.microsoft.com/office/drawing/2014/main" id="{D4EBB153-38C6-2C03-9716-7DF97C9E2A40}"/>
              </a:ext>
            </a:extLst>
          </p:cNvPr>
          <p:cNvPicPr>
            <a:picLocks noChangeAspect="1"/>
          </p:cNvPicPr>
          <p:nvPr userDrawn="1"/>
        </p:nvPicPr>
        <p:blipFill>
          <a:blip r:embed="rId2"/>
          <a:stretch>
            <a:fillRect/>
          </a:stretch>
        </p:blipFill>
        <p:spPr>
          <a:xfrm>
            <a:off x="5764335" y="1217711"/>
            <a:ext cx="5913633" cy="3737172"/>
          </a:xfrm>
          <a:prstGeom prst="rect">
            <a:avLst/>
          </a:prstGeom>
        </p:spPr>
      </p:pic>
      <p:sp>
        <p:nvSpPr>
          <p:cNvPr id="11" name="Rectangle 10">
            <a:extLst>
              <a:ext uri="{FF2B5EF4-FFF2-40B4-BE49-F238E27FC236}">
                <a16:creationId xmlns:a16="http://schemas.microsoft.com/office/drawing/2014/main" id="{54BF3339-8814-66EC-37A3-D15FE9BDB2F1}"/>
              </a:ext>
            </a:extLst>
          </p:cNvPr>
          <p:cNvSpPr/>
          <p:nvPr userDrawn="1"/>
        </p:nvSpPr>
        <p:spPr>
          <a:xfrm>
            <a:off x="0" y="6660292"/>
            <a:ext cx="12192000" cy="19770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1100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D77B702-403D-5347-AC75-BB51071F99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691D33-2410-E22C-8B56-5AE871719D20}"/>
              </a:ext>
            </a:extLst>
          </p:cNvPr>
          <p:cNvSpPr>
            <a:spLocks noGrp="1"/>
          </p:cNvSpPr>
          <p:nvPr>
            <p:ph type="sldNum" sz="quarter" idx="12"/>
          </p:nvPr>
        </p:nvSpPr>
        <p:spPr/>
        <p:txBody>
          <a:bodyPr/>
          <a:lstStyle/>
          <a:p>
            <a:fld id="{638DC601-4264-4CAC-8973-3CFB1FAAEAAD}" type="slidenum">
              <a:rPr lang="en-US" smtClean="0"/>
              <a:t>‹#›</a:t>
            </a:fld>
            <a:endParaRPr lang="en-US"/>
          </a:p>
        </p:txBody>
      </p:sp>
      <p:pic>
        <p:nvPicPr>
          <p:cNvPr id="5" name="Picture 4" descr="A close up of a logo&#10;&#10;Description automatically generated">
            <a:extLst>
              <a:ext uri="{FF2B5EF4-FFF2-40B4-BE49-F238E27FC236}">
                <a16:creationId xmlns:a16="http://schemas.microsoft.com/office/drawing/2014/main" id="{33BB4340-6333-21EF-0171-3E49A0C87F3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94118" y="411537"/>
            <a:ext cx="2740152" cy="1032387"/>
          </a:xfrm>
          <a:prstGeom prst="rect">
            <a:avLst/>
          </a:prstGeom>
        </p:spPr>
      </p:pic>
      <p:sp>
        <p:nvSpPr>
          <p:cNvPr id="6" name="Rectangle 5">
            <a:extLst>
              <a:ext uri="{FF2B5EF4-FFF2-40B4-BE49-F238E27FC236}">
                <a16:creationId xmlns:a16="http://schemas.microsoft.com/office/drawing/2014/main" id="{17E5B4B3-5E45-10B5-703A-A539F254E374}"/>
              </a:ext>
            </a:extLst>
          </p:cNvPr>
          <p:cNvSpPr/>
          <p:nvPr userDrawn="1"/>
        </p:nvSpPr>
        <p:spPr>
          <a:xfrm>
            <a:off x="0" y="1528346"/>
            <a:ext cx="7031421" cy="201895"/>
          </a:xfrm>
          <a:prstGeom prst="rect">
            <a:avLst/>
          </a:prstGeom>
          <a:gradFill>
            <a:gsLst>
              <a:gs pos="2000">
                <a:srgbClr val="FFC600"/>
              </a:gs>
              <a:gs pos="99000">
                <a:srgbClr val="FF9E18"/>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a:extLst>
              <a:ext uri="{FF2B5EF4-FFF2-40B4-BE49-F238E27FC236}">
                <a16:creationId xmlns:a16="http://schemas.microsoft.com/office/drawing/2014/main" id="{D85A8766-460C-8127-6E5A-6E5F15A0BD14}"/>
              </a:ext>
            </a:extLst>
          </p:cNvPr>
          <p:cNvSpPr txBox="1">
            <a:spLocks/>
          </p:cNvSpPr>
          <p:nvPr userDrawn="1"/>
        </p:nvSpPr>
        <p:spPr>
          <a:xfrm>
            <a:off x="470512" y="1977762"/>
            <a:ext cx="11117750" cy="42576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400"/>
              </a:spcAft>
              <a:buClrTx/>
              <a:buSzTx/>
              <a:buFont typeface="Arial" panose="020B0604020202020204" pitchFamily="34" charset="0"/>
              <a:buNone/>
              <a:tabLst/>
              <a:defRPr/>
            </a:pPr>
            <a:r>
              <a:rPr kumimoji="0" lang="en-US" sz="2667" b="1" i="1" u="none" strike="noStrike" kern="1200" cap="none" spc="0" normalizeH="0" baseline="0" noProof="0" dirty="0">
                <a:ln>
                  <a:noFill/>
                </a:ln>
                <a:solidFill>
                  <a:srgbClr val="39817C"/>
                </a:solidFill>
                <a:effectLst/>
                <a:uLnTx/>
                <a:uFillTx/>
                <a:latin typeface="Lucida Sans" panose="020B0602030504020204" pitchFamily="34" charset="77"/>
                <a:ea typeface="+mn-ea"/>
                <a:cs typeface="+mn-cs"/>
              </a:rPr>
              <a:t>Our Mission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Arial" panose="020B0604020202020204" pitchFamily="34" charset="0"/>
              </a:rPr>
              <a:t>We provide highly effective mental health and addiction treatment that helps people reach their full potential for health and well-being. </a:t>
            </a:r>
            <a:endParaRPr kumimoji="0" lang="en-US" sz="667"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67" b="0" i="0" u="none" strike="noStrike" kern="1200" cap="none" spc="0" normalizeH="0" baseline="0" noProof="0" dirty="0">
              <a:ln>
                <a:noFill/>
              </a:ln>
              <a:solidFill>
                <a:sysClr val="windowText" lastClr="000000"/>
              </a:solidFill>
              <a:effectLst/>
              <a:uLnTx/>
              <a:uFillTx/>
              <a:latin typeface="Aptos" panose="02110004020202020204"/>
              <a:ea typeface="+mn-ea"/>
              <a:cs typeface="+mn-cs"/>
            </a:endParaRPr>
          </a:p>
          <a:p>
            <a:pPr marL="0" marR="0" lvl="0" indent="0" algn="l" defTabSz="914400" rtl="0" eaLnBrk="1" fontAlgn="auto" latinLnBrk="0" hangingPunct="1">
              <a:lnSpc>
                <a:spcPct val="90000"/>
              </a:lnSpc>
              <a:spcBef>
                <a:spcPts val="1000"/>
              </a:spcBef>
              <a:spcAft>
                <a:spcPts val="400"/>
              </a:spcAft>
              <a:buClrTx/>
              <a:buSzTx/>
              <a:buFont typeface="Arial" panose="020B0604020202020204" pitchFamily="34" charset="0"/>
              <a:buNone/>
              <a:tabLst/>
              <a:defRPr/>
            </a:pPr>
            <a:r>
              <a:rPr kumimoji="0" lang="en-US" sz="2667" b="1" i="1" u="none" strike="noStrike" kern="1200" cap="none" spc="0" normalizeH="0" baseline="0" noProof="0" dirty="0">
                <a:ln>
                  <a:noFill/>
                </a:ln>
                <a:solidFill>
                  <a:srgbClr val="39817C"/>
                </a:solidFill>
                <a:effectLst/>
                <a:uLnTx/>
                <a:uFillTx/>
                <a:latin typeface="Lucida Sans" panose="020B0602030504020204" pitchFamily="34" charset="77"/>
                <a:ea typeface="+mn-ea"/>
                <a:cs typeface="+mn-cs"/>
              </a:rPr>
              <a:t>Our Vision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Arial" panose="020B0604020202020204" pitchFamily="34" charset="0"/>
              </a:rPr>
              <a:t>We envision a future where people have the tools to rise above the challenges of mental illness, addiction, and stigma to lead healthy lives. We bring this vision to life by constantly elevating the standard for behavioral healthcare, demonstrating our exceptional treatment outcomes, and acting with compassion and respect. </a:t>
            </a:r>
            <a:endParaRPr kumimoji="0" lang="en-US" sz="667"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400"/>
              </a:spcAft>
              <a:buClrTx/>
              <a:buSzTx/>
              <a:buFont typeface="Arial" panose="020B0604020202020204" pitchFamily="34" charset="0"/>
              <a:buNone/>
              <a:tabLst/>
              <a:defRPr/>
            </a:pPr>
            <a:r>
              <a:rPr kumimoji="0" lang="en-US" sz="2667" b="1" i="1" u="none" strike="noStrike" kern="1200" cap="none" spc="0" normalizeH="0" baseline="0" noProof="0" dirty="0">
                <a:ln>
                  <a:noFill/>
                </a:ln>
                <a:solidFill>
                  <a:srgbClr val="39817C"/>
                </a:solidFill>
                <a:effectLst/>
                <a:uLnTx/>
                <a:uFillTx/>
                <a:latin typeface="Lucida Sans" panose="020B0602030504020204" pitchFamily="34" charset="77"/>
                <a:ea typeface="+mn-ea"/>
                <a:cs typeface="+mn-cs"/>
              </a:rPr>
              <a:t>Our Values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ysClr val="windowText" lastClr="000000">
                    <a:lumMod val="65000"/>
                    <a:lumOff val="35000"/>
                  </a:sysClr>
                </a:solidFill>
                <a:effectLst/>
                <a:uLnTx/>
                <a:uFillTx/>
                <a:latin typeface="+mn-lt"/>
                <a:ea typeface="+mn-ea"/>
                <a:cs typeface="+mn-cs"/>
              </a:rPr>
              <a:t>Excellence  |  Compassion  |  Accountability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35792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D77B702-403D-5347-AC75-BB51071F99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691D33-2410-E22C-8B56-5AE871719D20}"/>
              </a:ext>
            </a:extLst>
          </p:cNvPr>
          <p:cNvSpPr>
            <a:spLocks noGrp="1"/>
          </p:cNvSpPr>
          <p:nvPr>
            <p:ph type="sldNum" sz="quarter" idx="12"/>
          </p:nvPr>
        </p:nvSpPr>
        <p:spPr/>
        <p:txBody>
          <a:bodyPr/>
          <a:lstStyle/>
          <a:p>
            <a:fld id="{638DC601-4264-4CAC-8973-3CFB1FAAEAAD}" type="slidenum">
              <a:rPr lang="en-US" smtClean="0"/>
              <a:t>‹#›</a:t>
            </a:fld>
            <a:endParaRPr lang="en-US"/>
          </a:p>
        </p:txBody>
      </p:sp>
      <p:sp>
        <p:nvSpPr>
          <p:cNvPr id="6" name="Rectangle 5">
            <a:extLst>
              <a:ext uri="{FF2B5EF4-FFF2-40B4-BE49-F238E27FC236}">
                <a16:creationId xmlns:a16="http://schemas.microsoft.com/office/drawing/2014/main" id="{17E5B4B3-5E45-10B5-703A-A539F254E374}"/>
              </a:ext>
            </a:extLst>
          </p:cNvPr>
          <p:cNvSpPr/>
          <p:nvPr userDrawn="1"/>
        </p:nvSpPr>
        <p:spPr>
          <a:xfrm>
            <a:off x="0" y="1528346"/>
            <a:ext cx="7031421" cy="201895"/>
          </a:xfrm>
          <a:prstGeom prst="rect">
            <a:avLst/>
          </a:prstGeom>
          <a:solidFill>
            <a:srgbClr val="64B2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a:extLst>
              <a:ext uri="{FF2B5EF4-FFF2-40B4-BE49-F238E27FC236}">
                <a16:creationId xmlns:a16="http://schemas.microsoft.com/office/drawing/2014/main" id="{D85A8766-460C-8127-6E5A-6E5F15A0BD14}"/>
              </a:ext>
            </a:extLst>
          </p:cNvPr>
          <p:cNvSpPr txBox="1">
            <a:spLocks/>
          </p:cNvSpPr>
          <p:nvPr userDrawn="1"/>
        </p:nvSpPr>
        <p:spPr>
          <a:xfrm>
            <a:off x="470512" y="1977762"/>
            <a:ext cx="11117750" cy="42576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1640" baseline="0" dirty="0">
                <a:solidFill>
                  <a:schemeClr val="accent3"/>
                </a:solidFill>
                <a:cs typeface="Arial"/>
              </a:rPr>
              <a:t>The WISE Initiative for Stigma Elimination is a nationwide coalition of organizations and individuals promoting inclusion and support for those affected by mental illness and addiction/substance use. Rogers’ Community Learning and Engagement staff coordinates the work of WISE. </a:t>
            </a:r>
          </a:p>
          <a:p>
            <a:endParaRPr lang="en-US" sz="1640" strike="sngStrike" baseline="0" dirty="0">
              <a:solidFill>
                <a:schemeClr val="accent3"/>
              </a:solidFill>
              <a:cs typeface="Arial"/>
            </a:endParaRPr>
          </a:p>
          <a:p>
            <a:r>
              <a:rPr lang="en-US" sz="1640" baseline="0" dirty="0">
                <a:solidFill>
                  <a:schemeClr val="accent3"/>
                </a:solidFill>
                <a:latin typeface="+mn-lt"/>
              </a:rPr>
              <a:t>WISE Values: Wholeness, Integrity, Story, Continuous Learning, Change Agency</a:t>
            </a:r>
            <a:endParaRPr lang="en-US" sz="1640" baseline="0" dirty="0">
              <a:solidFill>
                <a:schemeClr val="accent3"/>
              </a:solidFill>
              <a:latin typeface="+mn-lt"/>
              <a:cs typeface="Calibri"/>
            </a:endParaRPr>
          </a:p>
          <a:p>
            <a:endParaRPr lang="en-US" sz="1600" dirty="0">
              <a:solidFill>
                <a:schemeClr val="accent3"/>
              </a:solidFill>
              <a:latin typeface="+mn-lt"/>
            </a:endParaRPr>
          </a:p>
          <a:p>
            <a:endParaRPr lang="en-US" sz="1600" strike="sngStrike" dirty="0">
              <a:solidFill>
                <a:schemeClr val="accent3"/>
              </a:solidFill>
              <a:cs typeface="Aria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chemeClr val="accent3"/>
              </a:solidFill>
              <a:effectLst/>
              <a:uLnTx/>
              <a:uFillTx/>
              <a:latin typeface="Aptos" panose="02110004020202020204"/>
              <a:ea typeface="+mn-ea"/>
              <a:cs typeface="+mn-cs"/>
            </a:endParaRPr>
          </a:p>
        </p:txBody>
      </p:sp>
      <p:sp>
        <p:nvSpPr>
          <p:cNvPr id="2" name="Freeform 10">
            <a:extLst>
              <a:ext uri="{FF2B5EF4-FFF2-40B4-BE49-F238E27FC236}">
                <a16:creationId xmlns:a16="http://schemas.microsoft.com/office/drawing/2014/main" id="{DCE8C5CA-ABC7-E4AB-74AB-A08AF88324AE}"/>
              </a:ext>
            </a:extLst>
          </p:cNvPr>
          <p:cNvSpPr/>
          <p:nvPr userDrawn="1"/>
        </p:nvSpPr>
        <p:spPr>
          <a:xfrm>
            <a:off x="470512" y="176244"/>
            <a:ext cx="2026503" cy="1160296"/>
          </a:xfrm>
          <a:custGeom>
            <a:avLst/>
            <a:gdLst/>
            <a:ahLst/>
            <a:cxnLst/>
            <a:rect l="l" t="t" r="r" b="b"/>
            <a:pathLst>
              <a:path w="3554029" h="1782958">
                <a:moveTo>
                  <a:pt x="0" y="0"/>
                </a:moveTo>
                <a:lnTo>
                  <a:pt x="3554029" y="0"/>
                </a:lnTo>
                <a:lnTo>
                  <a:pt x="3554029" y="1782958"/>
                </a:lnTo>
                <a:lnTo>
                  <a:pt x="0" y="1782958"/>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191378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772183" y="2658539"/>
            <a:ext cx="4607189" cy="576262"/>
          </a:xfrm>
        </p:spPr>
        <p:txBody>
          <a:bodyPr anchor="b">
            <a:noAutofit/>
          </a:bodyPr>
          <a:lstStyle>
            <a:lvl1pPr marL="0" indent="0">
              <a:buNone/>
              <a:defRPr sz="2800" b="0">
                <a:solidFill>
                  <a:schemeClr val="accent1">
                    <a:lumMod val="75000"/>
                  </a:schemeClr>
                </a:solidFill>
              </a:defRPr>
            </a:lvl1pPr>
            <a:lvl2pPr marL="457190" indent="0">
              <a:buNone/>
              <a:defRPr sz="2000" b="1"/>
            </a:lvl2pPr>
            <a:lvl3pPr marL="914378" indent="0">
              <a:buNone/>
              <a:defRPr sz="1800" b="1"/>
            </a:lvl3pPr>
            <a:lvl4pPr marL="1371567" indent="0">
              <a:buNone/>
              <a:defRPr sz="1600" b="1"/>
            </a:lvl4pPr>
            <a:lvl5pPr marL="1828754" indent="0">
              <a:buNone/>
              <a:defRPr sz="1600" b="1"/>
            </a:lvl5pPr>
            <a:lvl6pPr marL="2285944" indent="0">
              <a:buNone/>
              <a:defRPr sz="1600" b="1"/>
            </a:lvl6pPr>
            <a:lvl7pPr marL="2743132" indent="0">
              <a:buNone/>
              <a:defRPr sz="1600" b="1"/>
            </a:lvl7pPr>
            <a:lvl8pPr marL="3200320" indent="0">
              <a:buNone/>
              <a:defRPr sz="1600" b="1"/>
            </a:lvl8pPr>
            <a:lvl9pPr marL="365751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43"/>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80490" y="2667006"/>
            <a:ext cx="4622538" cy="576262"/>
          </a:xfrm>
        </p:spPr>
        <p:txBody>
          <a:bodyPr anchor="b">
            <a:noAutofit/>
          </a:bodyPr>
          <a:lstStyle>
            <a:lvl1pPr marL="0" indent="0">
              <a:buNone/>
              <a:defRPr sz="2800" b="0">
                <a:solidFill>
                  <a:schemeClr val="accent1">
                    <a:lumMod val="75000"/>
                  </a:schemeClr>
                </a:solidFill>
              </a:defRPr>
            </a:lvl1pPr>
            <a:lvl2pPr marL="457190" indent="0">
              <a:buNone/>
              <a:defRPr sz="2000" b="1"/>
            </a:lvl2pPr>
            <a:lvl3pPr marL="914378" indent="0">
              <a:buNone/>
              <a:defRPr sz="1800" b="1"/>
            </a:lvl3pPr>
            <a:lvl4pPr marL="1371567" indent="0">
              <a:buNone/>
              <a:defRPr sz="1600" b="1"/>
            </a:lvl4pPr>
            <a:lvl5pPr marL="1828754" indent="0">
              <a:buNone/>
              <a:defRPr sz="1600" b="1"/>
            </a:lvl5pPr>
            <a:lvl6pPr marL="2285944" indent="0">
              <a:buNone/>
              <a:defRPr sz="1600" b="1"/>
            </a:lvl6pPr>
            <a:lvl7pPr marL="2743132" indent="0">
              <a:buNone/>
              <a:defRPr sz="1600" b="1"/>
            </a:lvl7pPr>
            <a:lvl8pPr marL="3200320" indent="0">
              <a:buNone/>
              <a:defRPr sz="1600" b="1"/>
            </a:lvl8pPr>
            <a:lvl9pPr marL="365751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43"/>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20493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5EE5A-873D-4D79-E5E5-5F676CC57F44}"/>
              </a:ext>
            </a:extLst>
          </p:cNvPr>
          <p:cNvSpPr>
            <a:spLocks noGrp="1"/>
          </p:cNvSpPr>
          <p:nvPr>
            <p:ph type="ctrTitle"/>
          </p:nvPr>
        </p:nvSpPr>
        <p:spPr>
          <a:xfrm>
            <a:off x="481745" y="1451872"/>
            <a:ext cx="6142892" cy="2129571"/>
          </a:xfrm>
        </p:spPr>
        <p:txBody>
          <a:bodyPr anchor="b">
            <a:normAutofit/>
          </a:bodyPr>
          <a:lstStyle>
            <a:lvl1pPr algn="l">
              <a:defRPr sz="4400" b="1" i="1">
                <a:solidFill>
                  <a:srgbClr val="39817C"/>
                </a:solidFill>
                <a:latin typeface="Lucida Sans" panose="020B0602030504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1F8997-FB28-885D-26E9-BA81E53C01FF}"/>
              </a:ext>
            </a:extLst>
          </p:cNvPr>
          <p:cNvSpPr>
            <a:spLocks noGrp="1"/>
          </p:cNvSpPr>
          <p:nvPr>
            <p:ph type="subTitle" idx="1"/>
          </p:nvPr>
        </p:nvSpPr>
        <p:spPr>
          <a:xfrm>
            <a:off x="490537" y="3607819"/>
            <a:ext cx="5647770" cy="1655762"/>
          </a:xfrm>
        </p:spPr>
        <p:txBody>
          <a:bodyPr/>
          <a:lstStyle>
            <a:lvl1pPr marL="0" indent="0" algn="l">
              <a:buNone/>
              <a:defRPr sz="2400">
                <a:solidFill>
                  <a:srgbClr val="63656A"/>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Picture 6" descr="A blue circle with black background&#10;&#10;Description automatically generated">
            <a:extLst>
              <a:ext uri="{FF2B5EF4-FFF2-40B4-BE49-F238E27FC236}">
                <a16:creationId xmlns:a16="http://schemas.microsoft.com/office/drawing/2014/main" id="{717B1753-4D1B-7429-1738-F3BFC1B2CB2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95257" y="3336231"/>
            <a:ext cx="5096743" cy="3521769"/>
          </a:xfrm>
          <a:prstGeom prst="rect">
            <a:avLst/>
          </a:prstGeom>
        </p:spPr>
      </p:pic>
      <p:pic>
        <p:nvPicPr>
          <p:cNvPr id="8" name="Picture 7">
            <a:extLst>
              <a:ext uri="{FF2B5EF4-FFF2-40B4-BE49-F238E27FC236}">
                <a16:creationId xmlns:a16="http://schemas.microsoft.com/office/drawing/2014/main" id="{AE0BC921-044F-B09D-837C-BF60C1B7852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581587" y="2579094"/>
            <a:ext cx="4610413" cy="4278906"/>
          </a:xfrm>
          <a:prstGeom prst="rect">
            <a:avLst/>
          </a:prstGeom>
        </p:spPr>
      </p:pic>
      <p:pic>
        <p:nvPicPr>
          <p:cNvPr id="5" name="Picture 4" descr="A black background with grey and blue letters&#10;&#10;Description automatically generated">
            <a:extLst>
              <a:ext uri="{FF2B5EF4-FFF2-40B4-BE49-F238E27FC236}">
                <a16:creationId xmlns:a16="http://schemas.microsoft.com/office/drawing/2014/main" id="{3AD9D822-7CA8-2123-93FE-8E6029939C0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82171" y="524727"/>
            <a:ext cx="2021832" cy="639559"/>
          </a:xfrm>
          <a:prstGeom prst="rect">
            <a:avLst/>
          </a:prstGeom>
        </p:spPr>
      </p:pic>
      <p:sp>
        <p:nvSpPr>
          <p:cNvPr id="6" name="Freeform 10">
            <a:extLst>
              <a:ext uri="{FF2B5EF4-FFF2-40B4-BE49-F238E27FC236}">
                <a16:creationId xmlns:a16="http://schemas.microsoft.com/office/drawing/2014/main" id="{65516D87-A4D2-9681-CC88-E3B7DAE84B26}"/>
              </a:ext>
            </a:extLst>
          </p:cNvPr>
          <p:cNvSpPr/>
          <p:nvPr userDrawn="1"/>
        </p:nvSpPr>
        <p:spPr>
          <a:xfrm>
            <a:off x="7538640" y="333470"/>
            <a:ext cx="1785090" cy="1022073"/>
          </a:xfrm>
          <a:custGeom>
            <a:avLst/>
            <a:gdLst/>
            <a:ahLst/>
            <a:cxnLst/>
            <a:rect l="l" t="t" r="r" b="b"/>
            <a:pathLst>
              <a:path w="3554029" h="1782958">
                <a:moveTo>
                  <a:pt x="0" y="0"/>
                </a:moveTo>
                <a:lnTo>
                  <a:pt x="3554029" y="0"/>
                </a:lnTo>
                <a:lnTo>
                  <a:pt x="3554029" y="1782958"/>
                </a:lnTo>
                <a:lnTo>
                  <a:pt x="0" y="1782958"/>
                </a:lnTo>
                <a:lnTo>
                  <a:pt x="0" y="0"/>
                </a:lnTo>
                <a:close/>
              </a:path>
            </a:pathLst>
          </a:custGeom>
          <a:blipFill>
            <a:blip r:embed="rId5"/>
            <a:stretch>
              <a:fillRect/>
            </a:stretch>
          </a:blipFill>
        </p:spPr>
        <p:txBody>
          <a:bodyPr/>
          <a:lstStyle/>
          <a:p>
            <a:endParaRPr lang="en-US"/>
          </a:p>
        </p:txBody>
      </p:sp>
      <p:cxnSp>
        <p:nvCxnSpPr>
          <p:cNvPr id="9" name="Straight Connector 8">
            <a:extLst>
              <a:ext uri="{FF2B5EF4-FFF2-40B4-BE49-F238E27FC236}">
                <a16:creationId xmlns:a16="http://schemas.microsoft.com/office/drawing/2014/main" id="{73BA002F-CB28-F897-DBBD-458C003DC1FB}"/>
              </a:ext>
            </a:extLst>
          </p:cNvPr>
          <p:cNvCxnSpPr>
            <a:cxnSpLocks/>
          </p:cNvCxnSpPr>
          <p:nvPr userDrawn="1"/>
        </p:nvCxnSpPr>
        <p:spPr>
          <a:xfrm>
            <a:off x="9599757" y="365283"/>
            <a:ext cx="0" cy="799003"/>
          </a:xfrm>
          <a:prstGeom prst="line">
            <a:avLst/>
          </a:prstGeom>
          <a:ln w="9525">
            <a:solidFill>
              <a:srgbClr val="63656A"/>
            </a:solidFill>
          </a:ln>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202D2F7E-2DD7-559E-D41D-291C01B8E78E}"/>
              </a:ext>
            </a:extLst>
          </p:cNvPr>
          <p:cNvSpPr/>
          <p:nvPr userDrawn="1"/>
        </p:nvSpPr>
        <p:spPr>
          <a:xfrm>
            <a:off x="0" y="0"/>
            <a:ext cx="12192000" cy="197708"/>
          </a:xfrm>
          <a:prstGeom prst="rect">
            <a:avLst/>
          </a:prstGeom>
          <a:gradFill flip="none" rotWithShape="1">
            <a:gsLst>
              <a:gs pos="30000">
                <a:srgbClr val="39817C"/>
              </a:gs>
              <a:gs pos="56000">
                <a:srgbClr val="64B246">
                  <a:shade val="67500"/>
                  <a:satMod val="115000"/>
                </a:srgbClr>
              </a:gs>
              <a:gs pos="100000">
                <a:srgbClr val="64B246">
                  <a:shade val="100000"/>
                  <a:satMod val="115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88888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029CF-8989-8ED1-A0D5-13C0BF1271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8561F9-D08D-C653-0E4C-8B20BA3A31BA}"/>
              </a:ext>
            </a:extLst>
          </p:cNvPr>
          <p:cNvSpPr>
            <a:spLocks noGrp="1"/>
          </p:cNvSpPr>
          <p:nvPr>
            <p:ph idx="1"/>
          </p:nvPr>
        </p:nvSpPr>
        <p:spPr/>
        <p:txBody>
          <a:bodyPr/>
          <a:lstStyle>
            <a:lvl1pPr>
              <a:defRPr>
                <a:solidFill>
                  <a:srgbClr val="63656A"/>
                </a:solidFill>
              </a:defRPr>
            </a:lvl1pPr>
            <a:lvl2pPr>
              <a:defRPr>
                <a:solidFill>
                  <a:srgbClr val="63656A"/>
                </a:solidFill>
              </a:defRPr>
            </a:lvl2pPr>
            <a:lvl3pPr>
              <a:defRPr>
                <a:solidFill>
                  <a:srgbClr val="63656A"/>
                </a:solidFill>
              </a:defRPr>
            </a:lvl3pPr>
            <a:lvl4pPr>
              <a:defRPr>
                <a:solidFill>
                  <a:srgbClr val="63656A"/>
                </a:solidFill>
              </a:defRPr>
            </a:lvl4pPr>
            <a:lvl5pPr>
              <a:defRPr>
                <a:solidFill>
                  <a:srgbClr val="63656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662EED09-A27D-DE2F-77AF-6B3B2FA63D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C0C6E0-CE41-49EA-8541-846FE6577A5E}"/>
              </a:ext>
            </a:extLst>
          </p:cNvPr>
          <p:cNvSpPr>
            <a:spLocks noGrp="1"/>
          </p:cNvSpPr>
          <p:nvPr>
            <p:ph type="sldNum" sz="quarter" idx="12"/>
          </p:nvPr>
        </p:nvSpPr>
        <p:spPr/>
        <p:txBody>
          <a:bodyPr/>
          <a:lstStyle/>
          <a:p>
            <a:fld id="{638DC601-4264-4CAC-8973-3CFB1FAAEAAD}" type="slidenum">
              <a:rPr lang="en-US" smtClean="0"/>
              <a:t>‹#›</a:t>
            </a:fld>
            <a:endParaRPr lang="en-US"/>
          </a:p>
        </p:txBody>
      </p:sp>
      <p:sp>
        <p:nvSpPr>
          <p:cNvPr id="7" name="Rectangle 6">
            <a:extLst>
              <a:ext uri="{FF2B5EF4-FFF2-40B4-BE49-F238E27FC236}">
                <a16:creationId xmlns:a16="http://schemas.microsoft.com/office/drawing/2014/main" id="{8FA470AC-36B8-F306-33DA-A57DA7D2D61B}"/>
              </a:ext>
            </a:extLst>
          </p:cNvPr>
          <p:cNvSpPr/>
          <p:nvPr userDrawn="1"/>
        </p:nvSpPr>
        <p:spPr>
          <a:xfrm>
            <a:off x="0" y="6660292"/>
            <a:ext cx="12192000" cy="197708"/>
          </a:xfrm>
          <a:prstGeom prst="rect">
            <a:avLst/>
          </a:prstGeom>
          <a:gradFill flip="none" rotWithShape="1">
            <a:gsLst>
              <a:gs pos="30000">
                <a:srgbClr val="39817C"/>
              </a:gs>
              <a:gs pos="56000">
                <a:srgbClr val="64B246">
                  <a:shade val="67500"/>
                  <a:satMod val="115000"/>
                </a:srgbClr>
              </a:gs>
              <a:gs pos="100000">
                <a:srgbClr val="64B246">
                  <a:shade val="100000"/>
                  <a:satMod val="115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70831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81881-5149-F88D-1093-DEF4460596F2}"/>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719A5E42-9C63-6C48-C6D1-71E56E0F6E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889EF0-50F5-914A-31EA-0441ADCD6E86}"/>
              </a:ext>
            </a:extLst>
          </p:cNvPr>
          <p:cNvSpPr>
            <a:spLocks noGrp="1"/>
          </p:cNvSpPr>
          <p:nvPr>
            <p:ph type="sldNum" sz="quarter" idx="12"/>
          </p:nvPr>
        </p:nvSpPr>
        <p:spPr/>
        <p:txBody>
          <a:bodyPr/>
          <a:lstStyle/>
          <a:p>
            <a:fld id="{638DC601-4264-4CAC-8973-3CFB1FAAEAAD}" type="slidenum">
              <a:rPr lang="en-US" smtClean="0"/>
              <a:t>‹#›</a:t>
            </a:fld>
            <a:endParaRPr lang="en-US"/>
          </a:p>
        </p:txBody>
      </p:sp>
      <p:sp>
        <p:nvSpPr>
          <p:cNvPr id="7" name="Text Placeholder 6">
            <a:extLst>
              <a:ext uri="{FF2B5EF4-FFF2-40B4-BE49-F238E27FC236}">
                <a16:creationId xmlns:a16="http://schemas.microsoft.com/office/drawing/2014/main" id="{D36091C3-504A-8E08-B45D-7D1EE5FAEB22}"/>
              </a:ext>
            </a:extLst>
          </p:cNvPr>
          <p:cNvSpPr>
            <a:spLocks noGrp="1"/>
          </p:cNvSpPr>
          <p:nvPr>
            <p:ph type="body" sz="quarter" idx="13"/>
          </p:nvPr>
        </p:nvSpPr>
        <p:spPr>
          <a:xfrm>
            <a:off x="838200" y="1857741"/>
            <a:ext cx="10515600" cy="4044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a:extLst>
              <a:ext uri="{FF2B5EF4-FFF2-40B4-BE49-F238E27FC236}">
                <a16:creationId xmlns:a16="http://schemas.microsoft.com/office/drawing/2014/main" id="{89801172-E54E-057D-A6DB-6E2E51C4CF88}"/>
              </a:ext>
            </a:extLst>
          </p:cNvPr>
          <p:cNvSpPr/>
          <p:nvPr userDrawn="1"/>
        </p:nvSpPr>
        <p:spPr>
          <a:xfrm>
            <a:off x="0" y="6660292"/>
            <a:ext cx="12192000" cy="197708"/>
          </a:xfrm>
          <a:prstGeom prst="rect">
            <a:avLst/>
          </a:prstGeom>
          <a:gradFill flip="none" rotWithShape="1">
            <a:gsLst>
              <a:gs pos="30000">
                <a:srgbClr val="39817C"/>
              </a:gs>
              <a:gs pos="56000">
                <a:srgbClr val="64B246">
                  <a:shade val="67500"/>
                  <a:satMod val="115000"/>
                </a:srgbClr>
              </a:gs>
              <a:gs pos="100000">
                <a:srgbClr val="64B246">
                  <a:shade val="100000"/>
                  <a:satMod val="115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8336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6B8DE-FFF6-9DA6-8D3C-CD796983F93A}"/>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7349C152-9B6E-64AD-19BA-7C298702A373}"/>
              </a:ext>
            </a:extLst>
          </p:cNvPr>
          <p:cNvSpPr>
            <a:spLocks noGrp="1"/>
          </p:cNvSpPr>
          <p:nvPr>
            <p:ph type="ftr" sz="quarter" idx="11"/>
          </p:nvPr>
        </p:nvSpPr>
        <p:spPr/>
        <p:txBody>
          <a:bodyPr/>
          <a:lstStyle/>
          <a:p>
            <a:endParaRPr lang="en-US"/>
          </a:p>
        </p:txBody>
      </p:sp>
      <p:pic>
        <p:nvPicPr>
          <p:cNvPr id="7" name="Picture 6" descr="A blue circle with black background&#10;&#10;Description automatically generated">
            <a:extLst>
              <a:ext uri="{FF2B5EF4-FFF2-40B4-BE49-F238E27FC236}">
                <a16:creationId xmlns:a16="http://schemas.microsoft.com/office/drawing/2014/main" id="{6E60C7CE-3BB8-A845-56B9-14D7D7B50FAE}"/>
              </a:ext>
            </a:extLst>
          </p:cNvPr>
          <p:cNvPicPr>
            <a:picLocks noChangeAspect="1"/>
          </p:cNvPicPr>
          <p:nvPr userDrawn="1"/>
        </p:nvPicPr>
        <p:blipFill>
          <a:blip r:embed="rId2" cstate="screen">
            <a:alphaModFix amt="70000"/>
            <a:extLst>
              <a:ext uri="{28A0092B-C50C-407E-A947-70E740481C1C}">
                <a14:useLocalDpi xmlns:a14="http://schemas.microsoft.com/office/drawing/2010/main"/>
              </a:ext>
            </a:extLst>
          </a:blip>
          <a:stretch>
            <a:fillRect/>
          </a:stretch>
        </p:blipFill>
        <p:spPr>
          <a:xfrm rot="5400000">
            <a:off x="10362942" y="4615629"/>
            <a:ext cx="4079128" cy="4089326"/>
          </a:xfrm>
          <a:prstGeom prst="rect">
            <a:avLst/>
          </a:prstGeom>
        </p:spPr>
      </p:pic>
      <p:sp>
        <p:nvSpPr>
          <p:cNvPr id="8" name="Oval 7">
            <a:extLst>
              <a:ext uri="{FF2B5EF4-FFF2-40B4-BE49-F238E27FC236}">
                <a16:creationId xmlns:a16="http://schemas.microsoft.com/office/drawing/2014/main" id="{B2AA58DA-755D-3A6F-5A85-FA3671C4D3A0}"/>
              </a:ext>
            </a:extLst>
          </p:cNvPr>
          <p:cNvSpPr/>
          <p:nvPr userDrawn="1"/>
        </p:nvSpPr>
        <p:spPr>
          <a:xfrm>
            <a:off x="9267633" y="6048608"/>
            <a:ext cx="2538334" cy="2538334"/>
          </a:xfrm>
          <a:prstGeom prst="ellipse">
            <a:avLst/>
          </a:prstGeom>
          <a:solidFill>
            <a:srgbClr val="64B246">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7A27D2E3-9C63-40C6-9D9E-8F796A1C281B}"/>
              </a:ext>
            </a:extLst>
          </p:cNvPr>
          <p:cNvSpPr>
            <a:spLocks noGrp="1"/>
          </p:cNvSpPr>
          <p:nvPr>
            <p:ph type="sldNum" sz="quarter" idx="12"/>
          </p:nvPr>
        </p:nvSpPr>
        <p:spPr/>
        <p:txBody>
          <a:bodyPr/>
          <a:lstStyle/>
          <a:p>
            <a:fld id="{638DC601-4264-4CAC-8973-3CFB1FAAEAAD}" type="slidenum">
              <a:rPr lang="en-US" smtClean="0"/>
              <a:t>‹#›</a:t>
            </a:fld>
            <a:endParaRPr lang="en-US"/>
          </a:p>
        </p:txBody>
      </p:sp>
      <p:sp>
        <p:nvSpPr>
          <p:cNvPr id="9" name="Content Placeholder 2">
            <a:extLst>
              <a:ext uri="{FF2B5EF4-FFF2-40B4-BE49-F238E27FC236}">
                <a16:creationId xmlns:a16="http://schemas.microsoft.com/office/drawing/2014/main" id="{45FB5040-A241-D04F-2E5D-4AB46E381869}"/>
              </a:ext>
            </a:extLst>
          </p:cNvPr>
          <p:cNvSpPr>
            <a:spLocks noGrp="1"/>
          </p:cNvSpPr>
          <p:nvPr>
            <p:ph idx="1"/>
          </p:nvPr>
        </p:nvSpPr>
        <p:spPr>
          <a:xfrm>
            <a:off x="838200" y="1825625"/>
            <a:ext cx="10515600" cy="4351338"/>
          </a:xfrm>
        </p:spPr>
        <p:txBody>
          <a:bodyPr/>
          <a:lstStyle>
            <a:lvl1pPr>
              <a:defRPr>
                <a:solidFill>
                  <a:srgbClr val="63656A"/>
                </a:solidFill>
              </a:defRPr>
            </a:lvl1pPr>
            <a:lvl2pPr>
              <a:defRPr>
                <a:solidFill>
                  <a:srgbClr val="63656A"/>
                </a:solidFill>
              </a:defRPr>
            </a:lvl2pPr>
            <a:lvl3pPr>
              <a:defRPr>
                <a:solidFill>
                  <a:srgbClr val="63656A"/>
                </a:solidFill>
              </a:defRPr>
            </a:lvl3pPr>
            <a:lvl4pPr>
              <a:defRPr>
                <a:solidFill>
                  <a:srgbClr val="63656A"/>
                </a:solidFill>
              </a:defRPr>
            </a:lvl4pPr>
            <a:lvl5pPr>
              <a:defRPr>
                <a:solidFill>
                  <a:srgbClr val="63656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a:extLst>
              <a:ext uri="{FF2B5EF4-FFF2-40B4-BE49-F238E27FC236}">
                <a16:creationId xmlns:a16="http://schemas.microsoft.com/office/drawing/2014/main" id="{D724524B-7FFD-4F44-18D4-8AF73DA9B2D4}"/>
              </a:ext>
            </a:extLst>
          </p:cNvPr>
          <p:cNvSpPr/>
          <p:nvPr userDrawn="1"/>
        </p:nvSpPr>
        <p:spPr>
          <a:xfrm>
            <a:off x="0" y="6660292"/>
            <a:ext cx="12192000" cy="197708"/>
          </a:xfrm>
          <a:prstGeom prst="rect">
            <a:avLst/>
          </a:prstGeom>
          <a:gradFill flip="none" rotWithShape="1">
            <a:gsLst>
              <a:gs pos="30000">
                <a:srgbClr val="39817C"/>
              </a:gs>
              <a:gs pos="56000">
                <a:srgbClr val="64B246">
                  <a:shade val="67500"/>
                  <a:satMod val="115000"/>
                </a:srgbClr>
              </a:gs>
              <a:gs pos="100000">
                <a:srgbClr val="64B246">
                  <a:shade val="100000"/>
                  <a:satMod val="115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26143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6B8DE-FFF6-9DA6-8D3C-CD796983F93A}"/>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7349C152-9B6E-64AD-19BA-7C298702A373}"/>
              </a:ext>
            </a:extLst>
          </p:cNvPr>
          <p:cNvSpPr>
            <a:spLocks noGrp="1"/>
          </p:cNvSpPr>
          <p:nvPr>
            <p:ph type="ftr" sz="quarter" idx="11"/>
          </p:nvPr>
        </p:nvSpPr>
        <p:spPr/>
        <p:txBody>
          <a:bodyPr/>
          <a:lstStyle/>
          <a:p>
            <a:endParaRPr lang="en-US"/>
          </a:p>
        </p:txBody>
      </p:sp>
      <p:pic>
        <p:nvPicPr>
          <p:cNvPr id="7" name="Picture 6" descr="A blue circle with black background&#10;&#10;Description automatically generated">
            <a:extLst>
              <a:ext uri="{FF2B5EF4-FFF2-40B4-BE49-F238E27FC236}">
                <a16:creationId xmlns:a16="http://schemas.microsoft.com/office/drawing/2014/main" id="{6E60C7CE-3BB8-A845-56B9-14D7D7B50FAE}"/>
              </a:ext>
            </a:extLst>
          </p:cNvPr>
          <p:cNvPicPr>
            <a:picLocks noChangeAspect="1"/>
          </p:cNvPicPr>
          <p:nvPr userDrawn="1"/>
        </p:nvPicPr>
        <p:blipFill>
          <a:blip r:embed="rId2" cstate="screen">
            <a:alphaModFix amt="70000"/>
            <a:extLst>
              <a:ext uri="{28A0092B-C50C-407E-A947-70E740481C1C}">
                <a14:useLocalDpi xmlns:a14="http://schemas.microsoft.com/office/drawing/2010/main"/>
              </a:ext>
            </a:extLst>
          </a:blip>
          <a:stretch>
            <a:fillRect/>
          </a:stretch>
        </p:blipFill>
        <p:spPr>
          <a:xfrm rot="5400000">
            <a:off x="-1877343" y="4813337"/>
            <a:ext cx="4079128" cy="4089326"/>
          </a:xfrm>
          <a:prstGeom prst="rect">
            <a:avLst/>
          </a:prstGeom>
        </p:spPr>
      </p:pic>
      <p:sp>
        <p:nvSpPr>
          <p:cNvPr id="8" name="Oval 7">
            <a:extLst>
              <a:ext uri="{FF2B5EF4-FFF2-40B4-BE49-F238E27FC236}">
                <a16:creationId xmlns:a16="http://schemas.microsoft.com/office/drawing/2014/main" id="{B2AA58DA-755D-3A6F-5A85-FA3671C4D3A0}"/>
              </a:ext>
            </a:extLst>
          </p:cNvPr>
          <p:cNvSpPr/>
          <p:nvPr userDrawn="1"/>
        </p:nvSpPr>
        <p:spPr>
          <a:xfrm>
            <a:off x="277542" y="5804164"/>
            <a:ext cx="2538334" cy="2538334"/>
          </a:xfrm>
          <a:prstGeom prst="ellipse">
            <a:avLst/>
          </a:prstGeom>
          <a:solidFill>
            <a:srgbClr val="64B246">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7A27D2E3-9C63-40C6-9D9E-8F796A1C281B}"/>
              </a:ext>
            </a:extLst>
          </p:cNvPr>
          <p:cNvSpPr>
            <a:spLocks noGrp="1"/>
          </p:cNvSpPr>
          <p:nvPr>
            <p:ph type="sldNum" sz="quarter" idx="12"/>
          </p:nvPr>
        </p:nvSpPr>
        <p:spPr/>
        <p:txBody>
          <a:bodyPr/>
          <a:lstStyle/>
          <a:p>
            <a:fld id="{638DC601-4264-4CAC-8973-3CFB1FAAEAAD}" type="slidenum">
              <a:rPr lang="en-US" smtClean="0"/>
              <a:t>‹#›</a:t>
            </a:fld>
            <a:endParaRPr lang="en-US"/>
          </a:p>
        </p:txBody>
      </p:sp>
      <p:sp>
        <p:nvSpPr>
          <p:cNvPr id="9" name="Content Placeholder 2">
            <a:extLst>
              <a:ext uri="{FF2B5EF4-FFF2-40B4-BE49-F238E27FC236}">
                <a16:creationId xmlns:a16="http://schemas.microsoft.com/office/drawing/2014/main" id="{45FB5040-A241-D04F-2E5D-4AB46E381869}"/>
              </a:ext>
            </a:extLst>
          </p:cNvPr>
          <p:cNvSpPr>
            <a:spLocks noGrp="1"/>
          </p:cNvSpPr>
          <p:nvPr>
            <p:ph idx="1"/>
          </p:nvPr>
        </p:nvSpPr>
        <p:spPr>
          <a:xfrm>
            <a:off x="838200" y="1825625"/>
            <a:ext cx="10515600" cy="4351338"/>
          </a:xfrm>
        </p:spPr>
        <p:txBody>
          <a:bodyPr/>
          <a:lstStyle>
            <a:lvl1pPr>
              <a:defRPr>
                <a:solidFill>
                  <a:srgbClr val="63656A"/>
                </a:solidFill>
              </a:defRPr>
            </a:lvl1pPr>
            <a:lvl2pPr>
              <a:defRPr>
                <a:solidFill>
                  <a:srgbClr val="63656A"/>
                </a:solidFill>
              </a:defRPr>
            </a:lvl2pPr>
            <a:lvl3pPr>
              <a:defRPr>
                <a:solidFill>
                  <a:srgbClr val="63656A"/>
                </a:solidFill>
              </a:defRPr>
            </a:lvl3pPr>
            <a:lvl4pPr>
              <a:defRPr>
                <a:solidFill>
                  <a:srgbClr val="63656A"/>
                </a:solidFill>
              </a:defRPr>
            </a:lvl4pPr>
            <a:lvl5pPr>
              <a:defRPr>
                <a:solidFill>
                  <a:srgbClr val="63656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a:extLst>
              <a:ext uri="{FF2B5EF4-FFF2-40B4-BE49-F238E27FC236}">
                <a16:creationId xmlns:a16="http://schemas.microsoft.com/office/drawing/2014/main" id="{7BF7E533-6A9B-1AE0-19D3-4A0729C23A18}"/>
              </a:ext>
            </a:extLst>
          </p:cNvPr>
          <p:cNvSpPr/>
          <p:nvPr userDrawn="1"/>
        </p:nvSpPr>
        <p:spPr>
          <a:xfrm>
            <a:off x="0" y="6660292"/>
            <a:ext cx="12192000" cy="197708"/>
          </a:xfrm>
          <a:prstGeom prst="rect">
            <a:avLst/>
          </a:prstGeom>
          <a:gradFill flip="none" rotWithShape="1">
            <a:gsLst>
              <a:gs pos="30000">
                <a:srgbClr val="39817C"/>
              </a:gs>
              <a:gs pos="56000">
                <a:srgbClr val="64B246">
                  <a:shade val="67500"/>
                  <a:satMod val="115000"/>
                </a:srgbClr>
              </a:gs>
              <a:gs pos="100000">
                <a:srgbClr val="64B246">
                  <a:shade val="100000"/>
                  <a:satMod val="115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36034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6B8DE-FFF6-9DA6-8D3C-CD796983F93A}"/>
              </a:ext>
            </a:extLst>
          </p:cNvPr>
          <p:cNvSpPr>
            <a:spLocks noGrp="1"/>
          </p:cNvSpPr>
          <p:nvPr>
            <p:ph type="title"/>
          </p:nvPr>
        </p:nvSpPr>
        <p:spPr>
          <a:xfrm>
            <a:off x="838200" y="365125"/>
            <a:ext cx="7663962" cy="1325563"/>
          </a:xfrm>
        </p:spPr>
        <p:txBody>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7349C152-9B6E-64AD-19BA-7C298702A373}"/>
              </a:ext>
            </a:extLst>
          </p:cNvPr>
          <p:cNvSpPr>
            <a:spLocks noGrp="1"/>
          </p:cNvSpPr>
          <p:nvPr>
            <p:ph type="ftr" sz="quarter" idx="11"/>
          </p:nvPr>
        </p:nvSpPr>
        <p:spPr/>
        <p:txBody>
          <a:bodyPr/>
          <a:lstStyle/>
          <a:p>
            <a:endParaRPr lang="en-US"/>
          </a:p>
        </p:txBody>
      </p:sp>
      <p:sp>
        <p:nvSpPr>
          <p:cNvPr id="9" name="Content Placeholder 2">
            <a:extLst>
              <a:ext uri="{FF2B5EF4-FFF2-40B4-BE49-F238E27FC236}">
                <a16:creationId xmlns:a16="http://schemas.microsoft.com/office/drawing/2014/main" id="{45FB5040-A241-D04F-2E5D-4AB46E381869}"/>
              </a:ext>
            </a:extLst>
          </p:cNvPr>
          <p:cNvSpPr>
            <a:spLocks noGrp="1"/>
          </p:cNvSpPr>
          <p:nvPr>
            <p:ph idx="1"/>
          </p:nvPr>
        </p:nvSpPr>
        <p:spPr>
          <a:xfrm>
            <a:off x="838200" y="1825625"/>
            <a:ext cx="7663962" cy="4351338"/>
          </a:xfrm>
        </p:spPr>
        <p:txBody>
          <a:bodyPr/>
          <a:lstStyle>
            <a:lvl1pPr>
              <a:defRPr>
                <a:solidFill>
                  <a:srgbClr val="63656A"/>
                </a:solidFill>
              </a:defRPr>
            </a:lvl1pPr>
            <a:lvl2pPr>
              <a:defRPr>
                <a:solidFill>
                  <a:srgbClr val="63656A"/>
                </a:solidFill>
              </a:defRPr>
            </a:lvl2pPr>
            <a:lvl3pPr>
              <a:defRPr>
                <a:solidFill>
                  <a:srgbClr val="63656A"/>
                </a:solidFill>
              </a:defRPr>
            </a:lvl3pPr>
            <a:lvl4pPr>
              <a:defRPr>
                <a:solidFill>
                  <a:srgbClr val="63656A"/>
                </a:solidFill>
              </a:defRPr>
            </a:lvl4pPr>
            <a:lvl5pPr>
              <a:defRPr>
                <a:solidFill>
                  <a:srgbClr val="63656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reeform 1">
            <a:extLst>
              <a:ext uri="{FF2B5EF4-FFF2-40B4-BE49-F238E27FC236}">
                <a16:creationId xmlns:a16="http://schemas.microsoft.com/office/drawing/2014/main" id="{D0AE6BC5-E460-7E5B-0525-A5D48E7412E9}"/>
              </a:ext>
            </a:extLst>
          </p:cNvPr>
          <p:cNvSpPr/>
          <p:nvPr userDrawn="1"/>
        </p:nvSpPr>
        <p:spPr>
          <a:xfrm rot="10800000" flipV="1">
            <a:off x="8176054" y="0"/>
            <a:ext cx="4015946" cy="6858000"/>
          </a:xfrm>
          <a:custGeom>
            <a:avLst/>
            <a:gdLst>
              <a:gd name="connsiteX0" fmla="*/ 0 w 3888424"/>
              <a:gd name="connsiteY0" fmla="*/ 0 h 6858000"/>
              <a:gd name="connsiteX1" fmla="*/ 2579621 w 3888424"/>
              <a:gd name="connsiteY1" fmla="*/ 0 h 6858000"/>
              <a:gd name="connsiteX2" fmla="*/ 2712525 w 3888424"/>
              <a:gd name="connsiteY2" fmla="*/ 153430 h 6858000"/>
              <a:gd name="connsiteX3" fmla="*/ 3888424 w 3888424"/>
              <a:gd name="connsiteY3" fmla="*/ 3429000 h 6858000"/>
              <a:gd name="connsiteX4" fmla="*/ 2712525 w 3888424"/>
              <a:gd name="connsiteY4" fmla="*/ 6704571 h 6858000"/>
              <a:gd name="connsiteX5" fmla="*/ 2579621 w 3888424"/>
              <a:gd name="connsiteY5" fmla="*/ 6858000 h 6858000"/>
              <a:gd name="connsiteX6" fmla="*/ 0 w 388842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8424" h="6858000">
                <a:moveTo>
                  <a:pt x="0" y="0"/>
                </a:moveTo>
                <a:lnTo>
                  <a:pt x="2579621" y="0"/>
                </a:lnTo>
                <a:lnTo>
                  <a:pt x="2712525" y="153430"/>
                </a:lnTo>
                <a:cubicBezTo>
                  <a:pt x="3447134" y="1043570"/>
                  <a:pt x="3888424" y="2184751"/>
                  <a:pt x="3888424" y="3429000"/>
                </a:cubicBezTo>
                <a:cubicBezTo>
                  <a:pt x="3888424" y="4673250"/>
                  <a:pt x="3447134" y="5814431"/>
                  <a:pt x="2712525" y="6704571"/>
                </a:cubicBezTo>
                <a:lnTo>
                  <a:pt x="2579621" y="6858000"/>
                </a:lnTo>
                <a:lnTo>
                  <a:pt x="0" y="6858000"/>
                </a:lnTo>
                <a:close/>
              </a:path>
            </a:pathLst>
          </a:custGeom>
          <a:blipFill>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Slide Number Placeholder 4">
            <a:extLst>
              <a:ext uri="{FF2B5EF4-FFF2-40B4-BE49-F238E27FC236}">
                <a16:creationId xmlns:a16="http://schemas.microsoft.com/office/drawing/2014/main" id="{7A27D2E3-9C63-40C6-9D9E-8F796A1C281B}"/>
              </a:ext>
            </a:extLst>
          </p:cNvPr>
          <p:cNvSpPr>
            <a:spLocks noGrp="1"/>
          </p:cNvSpPr>
          <p:nvPr>
            <p:ph type="sldNum" sz="quarter" idx="12"/>
          </p:nvPr>
        </p:nvSpPr>
        <p:spPr/>
        <p:txBody>
          <a:bodyPr/>
          <a:lstStyle/>
          <a:p>
            <a:fld id="{638DC601-4264-4CAC-8973-3CFB1FAAEAAD}" type="slidenum">
              <a:rPr lang="en-US" smtClean="0"/>
              <a:t>‹#›</a:t>
            </a:fld>
            <a:endParaRPr lang="en-US"/>
          </a:p>
        </p:txBody>
      </p:sp>
      <p:sp>
        <p:nvSpPr>
          <p:cNvPr id="7" name="Rectangle 6">
            <a:extLst>
              <a:ext uri="{FF2B5EF4-FFF2-40B4-BE49-F238E27FC236}">
                <a16:creationId xmlns:a16="http://schemas.microsoft.com/office/drawing/2014/main" id="{70B9455D-97F2-4230-B3B9-F81EAB43B026}"/>
              </a:ext>
            </a:extLst>
          </p:cNvPr>
          <p:cNvSpPr/>
          <p:nvPr userDrawn="1"/>
        </p:nvSpPr>
        <p:spPr>
          <a:xfrm>
            <a:off x="0" y="6660292"/>
            <a:ext cx="12192000" cy="197708"/>
          </a:xfrm>
          <a:prstGeom prst="rect">
            <a:avLst/>
          </a:prstGeom>
          <a:gradFill flip="none" rotWithShape="1">
            <a:gsLst>
              <a:gs pos="30000">
                <a:srgbClr val="39817C"/>
              </a:gs>
              <a:gs pos="56000">
                <a:srgbClr val="64B246">
                  <a:shade val="67500"/>
                  <a:satMod val="115000"/>
                </a:srgbClr>
              </a:gs>
              <a:gs pos="100000">
                <a:srgbClr val="64B246">
                  <a:shade val="100000"/>
                  <a:satMod val="115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6680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5939B09-0DBB-4297-EADB-8DD4AD30EB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58EF7E-0A7D-6D04-7E00-B1F729EFE5A6}"/>
              </a:ext>
            </a:extLst>
          </p:cNvPr>
          <p:cNvSpPr>
            <a:spLocks noGrp="1"/>
          </p:cNvSpPr>
          <p:nvPr>
            <p:ph type="sldNum" sz="quarter" idx="12"/>
          </p:nvPr>
        </p:nvSpPr>
        <p:spPr/>
        <p:txBody>
          <a:bodyPr/>
          <a:lstStyle/>
          <a:p>
            <a:fld id="{638DC601-4264-4CAC-8973-3CFB1FAAEAAD}" type="slidenum">
              <a:rPr lang="en-US" smtClean="0"/>
              <a:t>‹#›</a:t>
            </a:fld>
            <a:endParaRPr lang="en-US"/>
          </a:p>
        </p:txBody>
      </p:sp>
      <p:sp>
        <p:nvSpPr>
          <p:cNvPr id="8" name="Freeform 1">
            <a:extLst>
              <a:ext uri="{FF2B5EF4-FFF2-40B4-BE49-F238E27FC236}">
                <a16:creationId xmlns:a16="http://schemas.microsoft.com/office/drawing/2014/main" id="{21D1C582-F4E9-28E0-52F0-488FD1BEE931}"/>
              </a:ext>
            </a:extLst>
          </p:cNvPr>
          <p:cNvSpPr/>
          <p:nvPr userDrawn="1"/>
        </p:nvSpPr>
        <p:spPr>
          <a:xfrm rot="10800000" flipH="1" flipV="1">
            <a:off x="0" y="0"/>
            <a:ext cx="3581400" cy="6858000"/>
          </a:xfrm>
          <a:custGeom>
            <a:avLst/>
            <a:gdLst>
              <a:gd name="connsiteX0" fmla="*/ 0 w 3888424"/>
              <a:gd name="connsiteY0" fmla="*/ 0 h 6858000"/>
              <a:gd name="connsiteX1" fmla="*/ 2579621 w 3888424"/>
              <a:gd name="connsiteY1" fmla="*/ 0 h 6858000"/>
              <a:gd name="connsiteX2" fmla="*/ 2712525 w 3888424"/>
              <a:gd name="connsiteY2" fmla="*/ 153430 h 6858000"/>
              <a:gd name="connsiteX3" fmla="*/ 3888424 w 3888424"/>
              <a:gd name="connsiteY3" fmla="*/ 3429000 h 6858000"/>
              <a:gd name="connsiteX4" fmla="*/ 2712525 w 3888424"/>
              <a:gd name="connsiteY4" fmla="*/ 6704571 h 6858000"/>
              <a:gd name="connsiteX5" fmla="*/ 2579621 w 3888424"/>
              <a:gd name="connsiteY5" fmla="*/ 6858000 h 6858000"/>
              <a:gd name="connsiteX6" fmla="*/ 0 w 388842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8424" h="6858000">
                <a:moveTo>
                  <a:pt x="0" y="0"/>
                </a:moveTo>
                <a:lnTo>
                  <a:pt x="2579621" y="0"/>
                </a:lnTo>
                <a:lnTo>
                  <a:pt x="2712525" y="153430"/>
                </a:lnTo>
                <a:cubicBezTo>
                  <a:pt x="3447134" y="1043570"/>
                  <a:pt x="3888424" y="2184751"/>
                  <a:pt x="3888424" y="3429000"/>
                </a:cubicBezTo>
                <a:cubicBezTo>
                  <a:pt x="3888424" y="4673250"/>
                  <a:pt x="3447134" y="5814431"/>
                  <a:pt x="2712525" y="6704571"/>
                </a:cubicBezTo>
                <a:lnTo>
                  <a:pt x="2579621" y="6858000"/>
                </a:lnTo>
                <a:lnTo>
                  <a:pt x="0" y="6858000"/>
                </a:lnTo>
                <a:close/>
              </a:path>
            </a:pathLst>
          </a:custGeom>
          <a:blipFill>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Text Placeholder 9">
            <a:extLst>
              <a:ext uri="{FF2B5EF4-FFF2-40B4-BE49-F238E27FC236}">
                <a16:creationId xmlns:a16="http://schemas.microsoft.com/office/drawing/2014/main" id="{A641CDC7-DB2A-1FE7-5968-21634668ECA8}"/>
              </a:ext>
            </a:extLst>
          </p:cNvPr>
          <p:cNvSpPr>
            <a:spLocks noGrp="1"/>
          </p:cNvSpPr>
          <p:nvPr>
            <p:ph type="body" sz="quarter" idx="13"/>
          </p:nvPr>
        </p:nvSpPr>
        <p:spPr>
          <a:xfrm>
            <a:off x="4038600" y="1872761"/>
            <a:ext cx="7315200" cy="4347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EC2F56A7-3372-DB0E-C9EE-D68F4C60D666}"/>
              </a:ext>
            </a:extLst>
          </p:cNvPr>
          <p:cNvSpPr>
            <a:spLocks noGrp="1"/>
          </p:cNvSpPr>
          <p:nvPr>
            <p:ph type="title"/>
          </p:nvPr>
        </p:nvSpPr>
        <p:spPr>
          <a:xfrm>
            <a:off x="3226776" y="365125"/>
            <a:ext cx="8127023" cy="1325563"/>
          </a:xfrm>
        </p:spPr>
        <p:txBody>
          <a:bodyPr/>
          <a:lstStyle/>
          <a:p>
            <a:r>
              <a:rPr lang="en-US"/>
              <a:t>Click to edit Master title style</a:t>
            </a:r>
          </a:p>
        </p:txBody>
      </p:sp>
      <p:sp>
        <p:nvSpPr>
          <p:cNvPr id="2" name="Rectangle 1">
            <a:extLst>
              <a:ext uri="{FF2B5EF4-FFF2-40B4-BE49-F238E27FC236}">
                <a16:creationId xmlns:a16="http://schemas.microsoft.com/office/drawing/2014/main" id="{D835370B-7405-43DE-5B2D-299D1D65DCE6}"/>
              </a:ext>
            </a:extLst>
          </p:cNvPr>
          <p:cNvSpPr/>
          <p:nvPr userDrawn="1"/>
        </p:nvSpPr>
        <p:spPr>
          <a:xfrm>
            <a:off x="0" y="6660292"/>
            <a:ext cx="12192000" cy="197708"/>
          </a:xfrm>
          <a:prstGeom prst="rect">
            <a:avLst/>
          </a:prstGeom>
          <a:gradFill flip="none" rotWithShape="1">
            <a:gsLst>
              <a:gs pos="30000">
                <a:srgbClr val="39817C"/>
              </a:gs>
              <a:gs pos="56000">
                <a:srgbClr val="64B246">
                  <a:shade val="67500"/>
                  <a:satMod val="115000"/>
                </a:srgbClr>
              </a:gs>
              <a:gs pos="100000">
                <a:srgbClr val="64B246">
                  <a:shade val="100000"/>
                  <a:satMod val="115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92901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6B8DE-FFF6-9DA6-8D3C-CD796983F93A}"/>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7349C152-9B6E-64AD-19BA-7C298702A3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27D2E3-9C63-40C6-9D9E-8F796A1C281B}"/>
              </a:ext>
            </a:extLst>
          </p:cNvPr>
          <p:cNvSpPr>
            <a:spLocks noGrp="1"/>
          </p:cNvSpPr>
          <p:nvPr>
            <p:ph type="sldNum" sz="quarter" idx="12"/>
          </p:nvPr>
        </p:nvSpPr>
        <p:spPr/>
        <p:txBody>
          <a:bodyPr/>
          <a:lstStyle/>
          <a:p>
            <a:fld id="{638DC601-4264-4CAC-8973-3CFB1FAAEAAD}" type="slidenum">
              <a:rPr lang="en-US" smtClean="0"/>
              <a:t>‹#›</a:t>
            </a:fld>
            <a:endParaRPr lang="en-US"/>
          </a:p>
        </p:txBody>
      </p:sp>
      <p:pic>
        <p:nvPicPr>
          <p:cNvPr id="9" name="Picture 8" descr="A blue circle with black background&#10;&#10;Description automatically generated">
            <a:extLst>
              <a:ext uri="{FF2B5EF4-FFF2-40B4-BE49-F238E27FC236}">
                <a16:creationId xmlns:a16="http://schemas.microsoft.com/office/drawing/2014/main" id="{C534709C-17F3-3AF6-228A-A787932B8A64}"/>
              </a:ext>
            </a:extLst>
          </p:cNvPr>
          <p:cNvPicPr>
            <a:picLocks noChangeAspect="1"/>
          </p:cNvPicPr>
          <p:nvPr userDrawn="1"/>
        </p:nvPicPr>
        <p:blipFill>
          <a:blip r:embed="rId2" cstate="screen">
            <a:alphaModFix amt="70000"/>
            <a:extLst>
              <a:ext uri="{28A0092B-C50C-407E-A947-70E740481C1C}">
                <a14:useLocalDpi xmlns:a14="http://schemas.microsoft.com/office/drawing/2010/main"/>
              </a:ext>
            </a:extLst>
          </a:blip>
          <a:stretch>
            <a:fillRect/>
          </a:stretch>
        </p:blipFill>
        <p:spPr>
          <a:xfrm rot="5400000">
            <a:off x="10287991" y="-2044663"/>
            <a:ext cx="4079128" cy="4089326"/>
          </a:xfrm>
          <a:prstGeom prst="rect">
            <a:avLst/>
          </a:prstGeom>
        </p:spPr>
      </p:pic>
      <p:sp>
        <p:nvSpPr>
          <p:cNvPr id="10" name="Oval 9">
            <a:extLst>
              <a:ext uri="{FF2B5EF4-FFF2-40B4-BE49-F238E27FC236}">
                <a16:creationId xmlns:a16="http://schemas.microsoft.com/office/drawing/2014/main" id="{B7457AFB-40E6-C052-CDA2-828B169DCE94}"/>
              </a:ext>
            </a:extLst>
          </p:cNvPr>
          <p:cNvSpPr/>
          <p:nvPr userDrawn="1"/>
        </p:nvSpPr>
        <p:spPr>
          <a:xfrm>
            <a:off x="8764250" y="-1737012"/>
            <a:ext cx="2538334" cy="2538334"/>
          </a:xfrm>
          <a:prstGeom prst="ellipse">
            <a:avLst/>
          </a:prstGeom>
          <a:solidFill>
            <a:srgbClr val="64B246">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2">
            <a:extLst>
              <a:ext uri="{FF2B5EF4-FFF2-40B4-BE49-F238E27FC236}">
                <a16:creationId xmlns:a16="http://schemas.microsoft.com/office/drawing/2014/main" id="{45B8F01D-EA8F-FF29-286C-CCEA40BE65DA}"/>
              </a:ext>
            </a:extLst>
          </p:cNvPr>
          <p:cNvSpPr>
            <a:spLocks noGrp="1"/>
          </p:cNvSpPr>
          <p:nvPr>
            <p:ph idx="1"/>
          </p:nvPr>
        </p:nvSpPr>
        <p:spPr>
          <a:xfrm>
            <a:off x="838200" y="1825625"/>
            <a:ext cx="10515600" cy="4351338"/>
          </a:xfrm>
        </p:spPr>
        <p:txBody>
          <a:bodyPr/>
          <a:lstStyle>
            <a:lvl1pPr>
              <a:defRPr>
                <a:solidFill>
                  <a:srgbClr val="63656A"/>
                </a:solidFill>
              </a:defRPr>
            </a:lvl1pPr>
            <a:lvl2pPr>
              <a:defRPr>
                <a:solidFill>
                  <a:srgbClr val="63656A"/>
                </a:solidFill>
              </a:defRPr>
            </a:lvl2pPr>
            <a:lvl3pPr>
              <a:defRPr>
                <a:solidFill>
                  <a:srgbClr val="63656A"/>
                </a:solidFill>
              </a:defRPr>
            </a:lvl3pPr>
            <a:lvl4pPr>
              <a:defRPr>
                <a:solidFill>
                  <a:srgbClr val="63656A"/>
                </a:solidFill>
              </a:defRPr>
            </a:lvl4pPr>
            <a:lvl5pPr>
              <a:defRPr>
                <a:solidFill>
                  <a:srgbClr val="63656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a:extLst>
              <a:ext uri="{FF2B5EF4-FFF2-40B4-BE49-F238E27FC236}">
                <a16:creationId xmlns:a16="http://schemas.microsoft.com/office/drawing/2014/main" id="{DD5A0D89-BD66-2DEC-954D-DADC202D029B}"/>
              </a:ext>
            </a:extLst>
          </p:cNvPr>
          <p:cNvSpPr/>
          <p:nvPr userDrawn="1"/>
        </p:nvSpPr>
        <p:spPr>
          <a:xfrm>
            <a:off x="0" y="6660292"/>
            <a:ext cx="12192000" cy="197708"/>
          </a:xfrm>
          <a:prstGeom prst="rect">
            <a:avLst/>
          </a:prstGeom>
          <a:gradFill flip="none" rotWithShape="1">
            <a:gsLst>
              <a:gs pos="30000">
                <a:srgbClr val="39817C"/>
              </a:gs>
              <a:gs pos="56000">
                <a:srgbClr val="64B246">
                  <a:shade val="67500"/>
                  <a:satMod val="115000"/>
                </a:srgbClr>
              </a:gs>
              <a:gs pos="100000">
                <a:srgbClr val="64B246">
                  <a:shade val="100000"/>
                  <a:satMod val="115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64814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A5D170-98D3-8D5C-3E1A-589943D1B9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9EDE897-20CA-5BBC-307B-5757C1B338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6F4F3AF-11D3-D222-EE89-913724239F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095FD13-03A8-4EB5-9244-0AA4835432FE}" type="datetimeFigureOut">
              <a:rPr lang="en-US" smtClean="0"/>
              <a:t>4/29/2025</a:t>
            </a:fld>
            <a:endParaRPr lang="en-US"/>
          </a:p>
        </p:txBody>
      </p:sp>
      <p:sp>
        <p:nvSpPr>
          <p:cNvPr id="5" name="Footer Placeholder 4">
            <a:extLst>
              <a:ext uri="{FF2B5EF4-FFF2-40B4-BE49-F238E27FC236}">
                <a16:creationId xmlns:a16="http://schemas.microsoft.com/office/drawing/2014/main" id="{60669463-6247-D0D2-1038-E94B49BA28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18C4DE3-2D08-B00C-0BA1-E07CB0FE94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8DC601-4264-4CAC-8973-3CFB1FAAEAAD}" type="slidenum">
              <a:rPr lang="en-US" smtClean="0"/>
              <a:t>‹#›</a:t>
            </a:fld>
            <a:endParaRPr lang="en-US"/>
          </a:p>
        </p:txBody>
      </p:sp>
    </p:spTree>
    <p:extLst>
      <p:ext uri="{BB962C8B-B14F-4D97-AF65-F5344CB8AC3E}">
        <p14:creationId xmlns:p14="http://schemas.microsoft.com/office/powerpoint/2010/main" val="1758884913"/>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0" r:id="rId3"/>
    <p:sldLayoutId id="2147483659" r:id="rId4"/>
    <p:sldLayoutId id="2147483660" r:id="rId5"/>
    <p:sldLayoutId id="2147483665" r:id="rId6"/>
    <p:sldLayoutId id="2147483663" r:id="rId7"/>
    <p:sldLayoutId id="2147483654" r:id="rId8"/>
    <p:sldLayoutId id="2147483661" r:id="rId9"/>
    <p:sldLayoutId id="2147483652" r:id="rId10"/>
    <p:sldLayoutId id="2147483658" r:id="rId11"/>
    <p:sldLayoutId id="2147483662" r:id="rId12"/>
    <p:sldLayoutId id="2147483667" r:id="rId13"/>
    <p:sldLayoutId id="2147483666" r:id="rId14"/>
    <p:sldLayoutId id="2147483655" r:id="rId15"/>
    <p:sldLayoutId id="2147483668" r:id="rId16"/>
    <p:sldLayoutId id="2147483669" r:id="rId17"/>
  </p:sldLayoutIdLst>
  <p:txStyles>
    <p:titleStyle>
      <a:lvl1pPr algn="l" defTabSz="914400" rtl="0" eaLnBrk="1" latinLnBrk="0" hangingPunct="1">
        <a:lnSpc>
          <a:spcPct val="90000"/>
        </a:lnSpc>
        <a:spcBef>
          <a:spcPct val="0"/>
        </a:spcBef>
        <a:buNone/>
        <a:defRPr sz="4400" b="1" i="1"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3656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3656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3656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3656A"/>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3656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liminatestigma.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video" Target="https://www.youtube.com/embed/cxlbhzuNpBs?feature=oembed" TargetMode="External"/><Relationship Id="rId1" Type="http://schemas.openxmlformats.org/officeDocument/2006/relationships/video" Target="https://www.youtube.com/embed/cHAsYl97pXU?feature=oembed" TargetMode="Externa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hyperlink" Target="https://www.ncbi.nlm.nih.gov/pmc/articles/PMC8835394/#B31-ijerph-19-01632"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s://eliminatestigma.or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eliminatestigma.org/"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hyperlink" Target="https://www.facebook.com/InitiativeforStigmaElimination/" TargetMode="Externa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hyperlink" Target="https://eliminatestigma.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2"/>
          <p:cNvGrpSpPr/>
          <p:nvPr/>
        </p:nvGrpSpPr>
        <p:grpSpPr>
          <a:xfrm>
            <a:off x="2695131" y="2205219"/>
            <a:ext cx="6801738" cy="3491167"/>
            <a:chOff x="2400838" y="-1134678"/>
            <a:chExt cx="13603475" cy="6982329"/>
          </a:xfrm>
        </p:grpSpPr>
        <p:sp>
          <p:nvSpPr>
            <p:cNvPr id="13" name="TextBox 13"/>
            <p:cNvSpPr txBox="1"/>
            <p:nvPr/>
          </p:nvSpPr>
          <p:spPr>
            <a:xfrm>
              <a:off x="2400838" y="-1134678"/>
              <a:ext cx="13603473" cy="2288958"/>
            </a:xfrm>
            <a:prstGeom prst="rect">
              <a:avLst/>
            </a:prstGeom>
          </p:spPr>
          <p:txBody>
            <a:bodyPr lIns="0" tIns="0" rIns="0" bIns="0" rtlCol="0" anchor="t">
              <a:spAutoFit/>
            </a:bodyPr>
            <a:lstStyle/>
            <a:p>
              <a:pPr algn="ctr">
                <a:lnSpc>
                  <a:spcPts val="9479"/>
                </a:lnSpc>
              </a:pPr>
              <a:r>
                <a:rPr lang="en-US" sz="7900" dirty="0">
                  <a:solidFill>
                    <a:srgbClr val="545454"/>
                  </a:solidFill>
                  <a:latin typeface="Kollektif Bold"/>
                </a:rPr>
                <a:t>STIGMA 101</a:t>
              </a:r>
            </a:p>
          </p:txBody>
        </p:sp>
        <p:sp>
          <p:nvSpPr>
            <p:cNvPr id="14" name="TextBox 14"/>
            <p:cNvSpPr txBox="1"/>
            <p:nvPr/>
          </p:nvSpPr>
          <p:spPr>
            <a:xfrm>
              <a:off x="2400840" y="2195116"/>
              <a:ext cx="13603473" cy="3652535"/>
            </a:xfrm>
            <a:prstGeom prst="rect">
              <a:avLst/>
            </a:prstGeom>
          </p:spPr>
          <p:txBody>
            <a:bodyPr lIns="0" tIns="0" rIns="0" bIns="0" rtlCol="0" anchor="t">
              <a:spAutoFit/>
            </a:bodyPr>
            <a:lstStyle/>
            <a:p>
              <a:pPr algn="ctr">
                <a:lnSpc>
                  <a:spcPts val="3632"/>
                </a:lnSpc>
              </a:pPr>
              <a:r>
                <a:rPr lang="en-US" sz="2567">
                  <a:solidFill>
                    <a:srgbClr val="545454"/>
                  </a:solidFill>
                  <a:latin typeface="DM Sans"/>
                </a:rPr>
                <a:t>Understanding and Eliminating Stigma Associated with Mental Health Challenges &amp; </a:t>
              </a:r>
            </a:p>
            <a:p>
              <a:pPr algn="ctr">
                <a:lnSpc>
                  <a:spcPts val="3632"/>
                </a:lnSpc>
              </a:pPr>
              <a:r>
                <a:rPr lang="en-US" sz="2567">
                  <a:solidFill>
                    <a:srgbClr val="545454"/>
                  </a:solidFill>
                  <a:latin typeface="DM Sans"/>
                </a:rPr>
                <a:t>Substance Use Disorders (SUD)</a:t>
              </a:r>
            </a:p>
            <a:p>
              <a:pPr>
                <a:lnSpc>
                  <a:spcPts val="3632"/>
                </a:lnSpc>
              </a:pPr>
              <a:endParaRPr lang="en-US" sz="2594">
                <a:solidFill>
                  <a:srgbClr val="545454"/>
                </a:solidFill>
                <a:latin typeface="DM Sans"/>
              </a:endParaRPr>
            </a:p>
          </p:txBody>
        </p:sp>
      </p:grpSp>
      <p:sp>
        <p:nvSpPr>
          <p:cNvPr id="15" name="TextBox 15"/>
          <p:cNvSpPr txBox="1"/>
          <p:nvPr/>
        </p:nvSpPr>
        <p:spPr>
          <a:xfrm>
            <a:off x="7516070" y="1161614"/>
            <a:ext cx="2198401" cy="433901"/>
          </a:xfrm>
          <a:prstGeom prst="rect">
            <a:avLst/>
          </a:prstGeom>
        </p:spPr>
        <p:txBody>
          <a:bodyPr wrap="square" lIns="0" tIns="0" rIns="0" bIns="0" rtlCol="0" anchor="t">
            <a:spAutoFit/>
          </a:bodyPr>
          <a:lstStyle/>
          <a:p>
            <a:pPr>
              <a:lnSpc>
                <a:spcPts val="3846"/>
              </a:lnSpc>
              <a:spcBef>
                <a:spcPct val="0"/>
              </a:spcBef>
            </a:pPr>
            <a:r>
              <a:rPr lang="en-US" sz="1867" dirty="0">
                <a:solidFill>
                  <a:srgbClr val="545454"/>
                </a:solidFill>
                <a:latin typeface="DM Sans"/>
                <a:hlinkClick r:id="rId3"/>
              </a:rPr>
              <a:t>eliminatestigma.org </a:t>
            </a:r>
            <a:endParaRPr lang="en-US" sz="1867" dirty="0">
              <a:solidFill>
                <a:srgbClr val="545454"/>
              </a:solidFill>
              <a:latin typeface="DM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0"/>
          <p:cNvGrpSpPr/>
          <p:nvPr/>
        </p:nvGrpSpPr>
        <p:grpSpPr>
          <a:xfrm>
            <a:off x="5991265" y="734223"/>
            <a:ext cx="5514935" cy="1088777"/>
            <a:chOff x="0" y="0"/>
            <a:chExt cx="11029869" cy="2177552"/>
          </a:xfrm>
        </p:grpSpPr>
        <p:sp>
          <p:nvSpPr>
            <p:cNvPr id="11" name="TextBox 11"/>
            <p:cNvSpPr txBox="1"/>
            <p:nvPr/>
          </p:nvSpPr>
          <p:spPr>
            <a:xfrm>
              <a:off x="0" y="0"/>
              <a:ext cx="11029869" cy="733664"/>
            </a:xfrm>
            <a:prstGeom prst="rect">
              <a:avLst/>
            </a:prstGeom>
          </p:spPr>
          <p:txBody>
            <a:bodyPr lIns="0" tIns="0" rIns="0" bIns="0" rtlCol="0" anchor="t">
              <a:spAutoFit/>
            </a:bodyPr>
            <a:lstStyle/>
            <a:p>
              <a:pPr>
                <a:lnSpc>
                  <a:spcPts val="2880"/>
                </a:lnSpc>
                <a:spcBef>
                  <a:spcPct val="0"/>
                </a:spcBef>
              </a:pPr>
              <a:r>
                <a:rPr lang="en-US" sz="2400">
                  <a:solidFill>
                    <a:srgbClr val="545454"/>
                  </a:solidFill>
                  <a:latin typeface="DM Sans"/>
                </a:rPr>
                <a:t>Discrimination - Actions</a:t>
              </a:r>
            </a:p>
          </p:txBody>
        </p:sp>
        <p:sp>
          <p:nvSpPr>
            <p:cNvPr id="12" name="TextBox 12"/>
            <p:cNvSpPr txBox="1"/>
            <p:nvPr/>
          </p:nvSpPr>
          <p:spPr>
            <a:xfrm>
              <a:off x="0" y="1072891"/>
              <a:ext cx="11029869" cy="1104661"/>
            </a:xfrm>
            <a:prstGeom prst="rect">
              <a:avLst/>
            </a:prstGeom>
          </p:spPr>
          <p:txBody>
            <a:bodyPr lIns="0" tIns="0" rIns="0" bIns="0" rtlCol="0" anchor="t">
              <a:spAutoFit/>
            </a:bodyPr>
            <a:lstStyle/>
            <a:p>
              <a:pPr>
                <a:lnSpc>
                  <a:spcPts val="2239"/>
                </a:lnSpc>
              </a:pPr>
              <a:r>
                <a:rPr lang="en-US" sz="1599">
                  <a:solidFill>
                    <a:srgbClr val="545454"/>
                  </a:solidFill>
                  <a:latin typeface="DM Sans"/>
                </a:rPr>
                <a:t>"I won’t hire someone with a mental health challenge."</a:t>
              </a:r>
            </a:p>
            <a:p>
              <a:pPr>
                <a:lnSpc>
                  <a:spcPts val="2239"/>
                </a:lnSpc>
                <a:spcBef>
                  <a:spcPct val="0"/>
                </a:spcBef>
              </a:pPr>
              <a:endParaRPr lang="en-US" sz="1599">
                <a:solidFill>
                  <a:srgbClr val="545454"/>
                </a:solidFill>
                <a:latin typeface="DM Sans"/>
              </a:endParaRPr>
            </a:p>
          </p:txBody>
        </p:sp>
      </p:grpSp>
      <p:sp>
        <p:nvSpPr>
          <p:cNvPr id="13" name="AutoShape 13"/>
          <p:cNvSpPr/>
          <p:nvPr/>
        </p:nvSpPr>
        <p:spPr>
          <a:xfrm>
            <a:off x="5991265" y="1914344"/>
            <a:ext cx="5514935" cy="0"/>
          </a:xfrm>
          <a:prstGeom prst="line">
            <a:avLst/>
          </a:prstGeom>
          <a:ln w="9525" cap="flat">
            <a:solidFill>
              <a:srgbClr val="227C9D"/>
            </a:solidFill>
            <a:prstDash val="solid"/>
            <a:headEnd type="none" w="sm" len="sm"/>
            <a:tailEnd type="none" w="sm" len="sm"/>
          </a:ln>
        </p:spPr>
        <p:txBody>
          <a:bodyPr/>
          <a:lstStyle/>
          <a:p>
            <a:endParaRPr lang="en-US" sz="1200"/>
          </a:p>
        </p:txBody>
      </p:sp>
      <p:sp>
        <p:nvSpPr>
          <p:cNvPr id="14" name="AutoShape 14"/>
          <p:cNvSpPr/>
          <p:nvPr/>
        </p:nvSpPr>
        <p:spPr>
          <a:xfrm>
            <a:off x="5991265" y="3520533"/>
            <a:ext cx="5514935" cy="0"/>
          </a:xfrm>
          <a:prstGeom prst="line">
            <a:avLst/>
          </a:prstGeom>
          <a:ln w="9525" cap="flat">
            <a:solidFill>
              <a:srgbClr val="227C9D"/>
            </a:solidFill>
            <a:prstDash val="solid"/>
            <a:headEnd type="none" w="sm" len="sm"/>
            <a:tailEnd type="none" w="sm" len="sm"/>
          </a:ln>
        </p:spPr>
        <p:txBody>
          <a:bodyPr/>
          <a:lstStyle/>
          <a:p>
            <a:endParaRPr lang="en-US" sz="1200"/>
          </a:p>
        </p:txBody>
      </p:sp>
      <p:grpSp>
        <p:nvGrpSpPr>
          <p:cNvPr id="15" name="Group 15"/>
          <p:cNvGrpSpPr>
            <a:grpSpLocks noChangeAspect="1"/>
          </p:cNvGrpSpPr>
          <p:nvPr/>
        </p:nvGrpSpPr>
        <p:grpSpPr>
          <a:xfrm>
            <a:off x="5153317" y="4652046"/>
            <a:ext cx="2306224" cy="1997086"/>
            <a:chOff x="0" y="0"/>
            <a:chExt cx="4282440" cy="3708400"/>
          </a:xfrm>
        </p:grpSpPr>
        <p:sp>
          <p:nvSpPr>
            <p:cNvPr id="16" name="Freeform 16"/>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sz="1200"/>
            </a:p>
          </p:txBody>
        </p:sp>
      </p:grpSp>
      <p:grpSp>
        <p:nvGrpSpPr>
          <p:cNvPr id="17" name="Group 17"/>
          <p:cNvGrpSpPr>
            <a:grpSpLocks noChangeAspect="1"/>
          </p:cNvGrpSpPr>
          <p:nvPr/>
        </p:nvGrpSpPr>
        <p:grpSpPr>
          <a:xfrm>
            <a:off x="9199976" y="4628736"/>
            <a:ext cx="2306224" cy="1997086"/>
            <a:chOff x="0" y="0"/>
            <a:chExt cx="4282440" cy="3708400"/>
          </a:xfrm>
        </p:grpSpPr>
        <p:sp>
          <p:nvSpPr>
            <p:cNvPr id="18" name="Freeform 18"/>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en-US" sz="1200"/>
            </a:p>
          </p:txBody>
        </p:sp>
      </p:grpSp>
      <p:grpSp>
        <p:nvGrpSpPr>
          <p:cNvPr id="19" name="Group 19"/>
          <p:cNvGrpSpPr>
            <a:grpSpLocks noChangeAspect="1"/>
          </p:cNvGrpSpPr>
          <p:nvPr/>
        </p:nvGrpSpPr>
        <p:grpSpPr>
          <a:xfrm>
            <a:off x="7131405" y="4652046"/>
            <a:ext cx="2306224" cy="1997086"/>
            <a:chOff x="0" y="0"/>
            <a:chExt cx="4282440" cy="3708400"/>
          </a:xfrm>
        </p:grpSpPr>
        <p:sp>
          <p:nvSpPr>
            <p:cNvPr id="20" name="Freeform 20"/>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5" cstate="screen">
                <a:extLst>
                  <a:ext uri="{28A0092B-C50C-407E-A947-70E740481C1C}">
                    <a14:useLocalDpi xmlns:a14="http://schemas.microsoft.com/office/drawing/2010/main"/>
                  </a:ext>
                </a:extLst>
              </a:blip>
              <a:stretch>
                <a:fillRect/>
              </a:stretch>
            </a:blipFill>
          </p:spPr>
          <p:txBody>
            <a:bodyPr/>
            <a:lstStyle/>
            <a:p>
              <a:endParaRPr lang="en-US" sz="1200"/>
            </a:p>
          </p:txBody>
        </p:sp>
      </p:grpSp>
      <p:sp>
        <p:nvSpPr>
          <p:cNvPr id="21" name="TextBox 21"/>
          <p:cNvSpPr txBox="1"/>
          <p:nvPr/>
        </p:nvSpPr>
        <p:spPr>
          <a:xfrm>
            <a:off x="262054" y="2268074"/>
            <a:ext cx="5410200" cy="1252459"/>
          </a:xfrm>
          <a:prstGeom prst="rect">
            <a:avLst/>
          </a:prstGeom>
        </p:spPr>
        <p:txBody>
          <a:bodyPr wrap="square" lIns="0" tIns="0" rIns="0" bIns="0" rtlCol="0" anchor="t">
            <a:spAutoFit/>
          </a:bodyPr>
          <a:lstStyle/>
          <a:p>
            <a:pPr algn="ctr">
              <a:lnSpc>
                <a:spcPts val="4800"/>
              </a:lnSpc>
              <a:spcBef>
                <a:spcPct val="0"/>
              </a:spcBef>
            </a:pPr>
            <a:r>
              <a:rPr lang="en-US" sz="5400" dirty="0">
                <a:solidFill>
                  <a:srgbClr val="545454"/>
                </a:solidFill>
                <a:latin typeface="Kollektif Bold"/>
              </a:rPr>
              <a:t>STIGMATIZING ACTIONS</a:t>
            </a:r>
          </a:p>
        </p:txBody>
      </p:sp>
      <p:grpSp>
        <p:nvGrpSpPr>
          <p:cNvPr id="22" name="Group 22"/>
          <p:cNvGrpSpPr/>
          <p:nvPr/>
        </p:nvGrpSpPr>
        <p:grpSpPr>
          <a:xfrm>
            <a:off x="5991265" y="2071181"/>
            <a:ext cx="5514935" cy="1370905"/>
            <a:chOff x="0" y="0"/>
            <a:chExt cx="11029869" cy="2741808"/>
          </a:xfrm>
        </p:grpSpPr>
        <p:sp>
          <p:nvSpPr>
            <p:cNvPr id="23" name="TextBox 23"/>
            <p:cNvSpPr txBox="1"/>
            <p:nvPr/>
          </p:nvSpPr>
          <p:spPr>
            <a:xfrm>
              <a:off x="0" y="0"/>
              <a:ext cx="11029869" cy="733664"/>
            </a:xfrm>
            <a:prstGeom prst="rect">
              <a:avLst/>
            </a:prstGeom>
          </p:spPr>
          <p:txBody>
            <a:bodyPr lIns="0" tIns="0" rIns="0" bIns="0" rtlCol="0" anchor="t">
              <a:spAutoFit/>
            </a:bodyPr>
            <a:lstStyle/>
            <a:p>
              <a:pPr>
                <a:lnSpc>
                  <a:spcPts val="2880"/>
                </a:lnSpc>
                <a:spcBef>
                  <a:spcPct val="0"/>
                </a:spcBef>
              </a:pPr>
              <a:r>
                <a:rPr lang="en-US" sz="2400">
                  <a:solidFill>
                    <a:srgbClr val="545454"/>
                  </a:solidFill>
                  <a:latin typeface="DM Sans"/>
                </a:rPr>
                <a:t>Oppression </a:t>
              </a:r>
            </a:p>
          </p:txBody>
        </p:sp>
        <p:sp>
          <p:nvSpPr>
            <p:cNvPr id="24" name="TextBox 24"/>
            <p:cNvSpPr txBox="1"/>
            <p:nvPr/>
          </p:nvSpPr>
          <p:spPr>
            <a:xfrm>
              <a:off x="0" y="1072891"/>
              <a:ext cx="11029869" cy="1668917"/>
            </a:xfrm>
            <a:prstGeom prst="rect">
              <a:avLst/>
            </a:prstGeom>
          </p:spPr>
          <p:txBody>
            <a:bodyPr lIns="0" tIns="0" rIns="0" bIns="0" rtlCol="0" anchor="t">
              <a:spAutoFit/>
            </a:bodyPr>
            <a:lstStyle/>
            <a:p>
              <a:pPr>
                <a:lnSpc>
                  <a:spcPts val="2239"/>
                </a:lnSpc>
                <a:spcBef>
                  <a:spcPct val="0"/>
                </a:spcBef>
              </a:pPr>
              <a:r>
                <a:rPr lang="en-US" sz="1599">
                  <a:solidFill>
                    <a:srgbClr val="545454"/>
                  </a:solidFill>
                  <a:latin typeface="DM Sans"/>
                </a:rPr>
                <a:t>Institutional, organizational, or governmental limitations to availability, accessibility, or acceptability. Discrimination backed by a system of power.</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D25A2C-6048-4FCA-B9AC-C902B0AF87A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509" y="0"/>
            <a:ext cx="4863498" cy="6683779"/>
          </a:xfrm>
          <a:prstGeom prst="rect">
            <a:avLst/>
          </a:prstGeom>
        </p:spPr>
      </p:pic>
      <p:sp>
        <p:nvSpPr>
          <p:cNvPr id="6" name="TextBox 5">
            <a:extLst>
              <a:ext uri="{FF2B5EF4-FFF2-40B4-BE49-F238E27FC236}">
                <a16:creationId xmlns:a16="http://schemas.microsoft.com/office/drawing/2014/main" id="{DF0245EF-5B26-43A2-87A0-FE8F1B74A49C}"/>
              </a:ext>
            </a:extLst>
          </p:cNvPr>
          <p:cNvSpPr txBox="1"/>
          <p:nvPr/>
        </p:nvSpPr>
        <p:spPr>
          <a:xfrm>
            <a:off x="5441354" y="2162891"/>
            <a:ext cx="5304373" cy="1077218"/>
          </a:xfrm>
          <a:prstGeom prst="rect">
            <a:avLst/>
          </a:prstGeom>
          <a:noFill/>
        </p:spPr>
        <p:txBody>
          <a:bodyPr wrap="square" rtlCol="0">
            <a:spAutoFit/>
          </a:bodyPr>
          <a:lstStyle/>
          <a:p>
            <a:pPr algn="r"/>
            <a:r>
              <a:rPr lang="en-US" sz="4400" b="1" i="1" dirty="0">
                <a:solidFill>
                  <a:srgbClr val="1ABDA7"/>
                </a:solidFill>
                <a:latin typeface="Arial" panose="020B0604020202020204" pitchFamily="34" charset="0"/>
                <a:cs typeface="Arial" panose="020B0604020202020204" pitchFamily="34" charset="0"/>
              </a:rPr>
              <a:t>I am not good</a:t>
            </a:r>
          </a:p>
          <a:p>
            <a:pPr algn="r"/>
            <a:r>
              <a:rPr lang="en-US" sz="2000" i="1" dirty="0">
                <a:latin typeface="Arial" panose="020B0604020202020204" pitchFamily="34" charset="0"/>
                <a:cs typeface="Arial" panose="020B0604020202020204" pitchFamily="34" charset="0"/>
              </a:rPr>
              <a:t>Self Esteem</a:t>
            </a:r>
          </a:p>
        </p:txBody>
      </p:sp>
      <p:sp>
        <p:nvSpPr>
          <p:cNvPr id="7" name="TextBox 6">
            <a:extLst>
              <a:ext uri="{FF2B5EF4-FFF2-40B4-BE49-F238E27FC236}">
                <a16:creationId xmlns:a16="http://schemas.microsoft.com/office/drawing/2014/main" id="{558AB26A-ACD8-4564-A945-77500E30711F}"/>
              </a:ext>
            </a:extLst>
          </p:cNvPr>
          <p:cNvSpPr txBox="1"/>
          <p:nvPr/>
        </p:nvSpPr>
        <p:spPr>
          <a:xfrm>
            <a:off x="7223162" y="3159281"/>
            <a:ext cx="3522565" cy="1354217"/>
          </a:xfrm>
          <a:prstGeom prst="rect">
            <a:avLst/>
          </a:prstGeom>
          <a:noFill/>
        </p:spPr>
        <p:txBody>
          <a:bodyPr wrap="square" rtlCol="0">
            <a:spAutoFit/>
          </a:bodyPr>
          <a:lstStyle/>
          <a:p>
            <a:pPr algn="r"/>
            <a:r>
              <a:rPr lang="en-US" sz="4400" b="1" i="1" dirty="0">
                <a:solidFill>
                  <a:srgbClr val="1ABDA7"/>
                </a:solidFill>
                <a:latin typeface="Arial" panose="020B0604020202020204" pitchFamily="34" charset="0"/>
                <a:cs typeface="Arial" panose="020B0604020202020204" pitchFamily="34" charset="0"/>
              </a:rPr>
              <a:t>I am unable</a:t>
            </a:r>
          </a:p>
          <a:p>
            <a:pPr algn="r"/>
            <a:r>
              <a:rPr lang="en-US" sz="2000" i="1" dirty="0">
                <a:latin typeface="Arial" panose="020B0604020202020204" pitchFamily="34" charset="0"/>
                <a:cs typeface="Arial" panose="020B0604020202020204" pitchFamily="34" charset="0"/>
              </a:rPr>
              <a:t>Efficacy</a:t>
            </a:r>
          </a:p>
          <a:p>
            <a:pPr algn="ctr"/>
            <a:r>
              <a:rPr lang="en-US" b="1" dirty="0"/>
              <a:t> </a:t>
            </a:r>
          </a:p>
        </p:txBody>
      </p:sp>
      <p:sp>
        <p:nvSpPr>
          <p:cNvPr id="13" name="TextBox 12">
            <a:extLst>
              <a:ext uri="{FF2B5EF4-FFF2-40B4-BE49-F238E27FC236}">
                <a16:creationId xmlns:a16="http://schemas.microsoft.com/office/drawing/2014/main" id="{6942C2F9-1B2A-4B4E-A28B-A5E6168A7F1B}"/>
              </a:ext>
            </a:extLst>
          </p:cNvPr>
          <p:cNvSpPr txBox="1"/>
          <p:nvPr/>
        </p:nvSpPr>
        <p:spPr>
          <a:xfrm>
            <a:off x="7425882" y="4284974"/>
            <a:ext cx="3319845" cy="1077218"/>
          </a:xfrm>
          <a:prstGeom prst="rect">
            <a:avLst/>
          </a:prstGeom>
          <a:noFill/>
        </p:spPr>
        <p:txBody>
          <a:bodyPr wrap="square" rtlCol="0">
            <a:spAutoFit/>
          </a:bodyPr>
          <a:lstStyle/>
          <a:p>
            <a:pPr algn="r"/>
            <a:r>
              <a:rPr lang="en-US" sz="4400" b="1" dirty="0">
                <a:solidFill>
                  <a:srgbClr val="1ABDA7"/>
                </a:solidFill>
                <a:latin typeface="Arial" panose="020B0604020202020204" pitchFamily="34" charset="0"/>
                <a:cs typeface="Arial" panose="020B0604020202020204" pitchFamily="34" charset="0"/>
              </a:rPr>
              <a:t>Why try? </a:t>
            </a:r>
          </a:p>
          <a:p>
            <a:pPr algn="r"/>
            <a:r>
              <a:rPr lang="en-US" sz="2000" i="1" dirty="0">
                <a:latin typeface="Arial" panose="020B0604020202020204" pitchFamily="34" charset="0"/>
                <a:cs typeface="Arial" panose="020B0604020202020204" pitchFamily="34" charset="0"/>
              </a:rPr>
              <a:t>Avoidance, anger, apathy</a:t>
            </a:r>
          </a:p>
        </p:txBody>
      </p:sp>
      <p:cxnSp>
        <p:nvCxnSpPr>
          <p:cNvPr id="16" name="Straight Arrow Connector 15">
            <a:extLst>
              <a:ext uri="{FF2B5EF4-FFF2-40B4-BE49-F238E27FC236}">
                <a16:creationId xmlns:a16="http://schemas.microsoft.com/office/drawing/2014/main" id="{C5F2FAC5-BAB0-4D6E-9F13-919228CB8414}"/>
              </a:ext>
            </a:extLst>
          </p:cNvPr>
          <p:cNvCxnSpPr>
            <a:cxnSpLocks/>
          </p:cNvCxnSpPr>
          <p:nvPr/>
        </p:nvCxnSpPr>
        <p:spPr>
          <a:xfrm>
            <a:off x="10411148" y="835934"/>
            <a:ext cx="0" cy="1280160"/>
          </a:xfrm>
          <a:prstGeom prst="straightConnector1">
            <a:avLst/>
          </a:prstGeom>
          <a:ln w="28575">
            <a:solidFill>
              <a:srgbClr val="1ABDA7"/>
            </a:solidFill>
            <a:tailEnd type="triangle"/>
          </a:ln>
        </p:spPr>
        <p:style>
          <a:lnRef idx="1">
            <a:schemeClr val="accent1"/>
          </a:lnRef>
          <a:fillRef idx="0">
            <a:schemeClr val="accent1"/>
          </a:fillRef>
          <a:effectRef idx="0">
            <a:schemeClr val="accent1"/>
          </a:effectRef>
          <a:fontRef idx="minor">
            <a:schemeClr val="tx1"/>
          </a:fontRef>
        </p:style>
      </p:cxnSp>
      <p:sp>
        <p:nvSpPr>
          <p:cNvPr id="17" name="Arrow: Curved Right 16">
            <a:extLst>
              <a:ext uri="{FF2B5EF4-FFF2-40B4-BE49-F238E27FC236}">
                <a16:creationId xmlns:a16="http://schemas.microsoft.com/office/drawing/2014/main" id="{9997D721-9366-4F50-AC39-6EBB8BE9DDEB}"/>
              </a:ext>
            </a:extLst>
          </p:cNvPr>
          <p:cNvSpPr/>
          <p:nvPr/>
        </p:nvSpPr>
        <p:spPr>
          <a:xfrm flipV="1">
            <a:off x="152550" y="668792"/>
            <a:ext cx="1861223" cy="5520415"/>
          </a:xfrm>
          <a:prstGeom prst="curvedRightArrow">
            <a:avLst/>
          </a:prstGeom>
          <a:gradFill>
            <a:gsLst>
              <a:gs pos="0">
                <a:srgbClr val="E6D1EE"/>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a:extLst>
              <a:ext uri="{FF2B5EF4-FFF2-40B4-BE49-F238E27FC236}">
                <a16:creationId xmlns:a16="http://schemas.microsoft.com/office/drawing/2014/main" id="{A0396B6C-E714-4823-BD17-7E72570691AA}"/>
              </a:ext>
            </a:extLst>
          </p:cNvPr>
          <p:cNvSpPr/>
          <p:nvPr/>
        </p:nvSpPr>
        <p:spPr>
          <a:xfrm>
            <a:off x="1880023" y="5360348"/>
            <a:ext cx="8865704" cy="1323439"/>
          </a:xfrm>
          <a:prstGeom prst="rect">
            <a:avLst/>
          </a:prstGeom>
          <a:noFill/>
        </p:spPr>
        <p:txBody>
          <a:bodyPr wrap="square" lIns="91440" tIns="45720" rIns="91440" bIns="45720">
            <a:spAutoFit/>
          </a:bodyPr>
          <a:lstStyle/>
          <a:p>
            <a:pPr algn="ctr"/>
            <a:r>
              <a:rPr lang="en-US" sz="8000" dirty="0">
                <a:ln w="0"/>
                <a:solidFill>
                  <a:srgbClr val="1ABDA7"/>
                </a:solidFill>
                <a:latin typeface="Arial" panose="020B0604020202020204" pitchFamily="34" charset="0"/>
                <a:cs typeface="Arial" panose="020B0604020202020204" pitchFamily="34" charset="0"/>
              </a:rPr>
              <a:t>PUBLIC STIGMA</a:t>
            </a:r>
          </a:p>
        </p:txBody>
      </p:sp>
      <p:cxnSp>
        <p:nvCxnSpPr>
          <p:cNvPr id="19" name="Straight Connector 18">
            <a:extLst>
              <a:ext uri="{FF2B5EF4-FFF2-40B4-BE49-F238E27FC236}">
                <a16:creationId xmlns:a16="http://schemas.microsoft.com/office/drawing/2014/main" id="{1D923F43-C3FE-43FA-97EA-3C5CF2B71264}"/>
              </a:ext>
            </a:extLst>
          </p:cNvPr>
          <p:cNvCxnSpPr>
            <a:cxnSpLocks/>
          </p:cNvCxnSpPr>
          <p:nvPr/>
        </p:nvCxnSpPr>
        <p:spPr>
          <a:xfrm flipH="1">
            <a:off x="4888306" y="835934"/>
            <a:ext cx="5502603" cy="0"/>
          </a:xfrm>
          <a:prstGeom prst="line">
            <a:avLst/>
          </a:prstGeom>
          <a:ln w="28575">
            <a:solidFill>
              <a:srgbClr val="1ABDA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3875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F3FADA-29BF-5606-6136-0F077F31D8F8}"/>
              </a:ext>
            </a:extLst>
          </p:cNvPr>
          <p:cNvSpPr>
            <a:spLocks noGrp="1"/>
          </p:cNvSpPr>
          <p:nvPr>
            <p:ph type="title"/>
          </p:nvPr>
        </p:nvSpPr>
        <p:spPr>
          <a:xfrm>
            <a:off x="-158833" y="63850"/>
            <a:ext cx="12509665" cy="1325563"/>
          </a:xfrm>
        </p:spPr>
        <p:txBody>
          <a:bodyPr>
            <a:normAutofit/>
          </a:bodyPr>
          <a:lstStyle/>
          <a:p>
            <a:pPr algn="ctr"/>
            <a:r>
              <a:rPr lang="en-US" sz="3200" dirty="0"/>
              <a:t>Recovery Stories – Stigmatizing Beliefs and Actions</a:t>
            </a:r>
          </a:p>
        </p:txBody>
      </p:sp>
      <p:pic>
        <p:nvPicPr>
          <p:cNvPr id="9" name="Online Media 8" title="Rising Above Borderline Personality Disorders | Briden's Story">
            <a:hlinkClick r:id="" action="ppaction://media"/>
            <a:extLst>
              <a:ext uri="{FF2B5EF4-FFF2-40B4-BE49-F238E27FC236}">
                <a16:creationId xmlns:a16="http://schemas.microsoft.com/office/drawing/2014/main" id="{713618BB-8C72-FD48-EC2C-DB463506466C}"/>
              </a:ext>
            </a:extLst>
          </p:cNvPr>
          <p:cNvPicPr>
            <a:picLocks noGrp="1" noRot="1" noChangeAspect="1"/>
          </p:cNvPicPr>
          <p:nvPr>
            <p:ph sz="half" idx="1"/>
            <a:videoFile r:link="rId1"/>
          </p:nvPr>
        </p:nvPicPr>
        <p:blipFill>
          <a:blip r:embed="rId5"/>
          <a:stretch>
            <a:fillRect/>
          </a:stretch>
        </p:blipFill>
        <p:spPr>
          <a:xfrm>
            <a:off x="564119" y="1389413"/>
            <a:ext cx="5241235" cy="4449767"/>
          </a:xfrm>
          <a:prstGeom prst="rect">
            <a:avLst/>
          </a:prstGeom>
        </p:spPr>
      </p:pic>
      <p:pic>
        <p:nvPicPr>
          <p:cNvPr id="10" name="Online Media 9" title="WISE | Tajuanna's Story">
            <a:hlinkClick r:id="" action="ppaction://media"/>
            <a:extLst>
              <a:ext uri="{FF2B5EF4-FFF2-40B4-BE49-F238E27FC236}">
                <a16:creationId xmlns:a16="http://schemas.microsoft.com/office/drawing/2014/main" id="{7D5DC198-8F32-E681-65EA-5DB900A0457E}"/>
              </a:ext>
            </a:extLst>
          </p:cNvPr>
          <p:cNvPicPr>
            <a:picLocks noGrp="1" noRot="1" noChangeAspect="1"/>
          </p:cNvPicPr>
          <p:nvPr>
            <p:ph sz="half" idx="2"/>
            <a:videoFile r:link="rId2"/>
          </p:nvPr>
        </p:nvPicPr>
        <p:blipFill>
          <a:blip r:embed="rId6"/>
          <a:stretch>
            <a:fillRect/>
          </a:stretch>
        </p:blipFill>
        <p:spPr>
          <a:xfrm>
            <a:off x="6610340" y="1389413"/>
            <a:ext cx="5017541" cy="4523899"/>
          </a:xfrm>
          <a:prstGeom prst="rect">
            <a:avLst/>
          </a:prstGeom>
        </p:spPr>
      </p:pic>
    </p:spTree>
    <p:extLst>
      <p:ext uri="{BB962C8B-B14F-4D97-AF65-F5344CB8AC3E}">
        <p14:creationId xmlns:p14="http://schemas.microsoft.com/office/powerpoint/2010/main" val="3527438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9"/>
                </p:tgtEl>
              </p:cMediaNode>
            </p:video>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9"/>
                                        </p:tgtEl>
                                      </p:cBhvr>
                                    </p:cmd>
                                  </p:childTnLst>
                                </p:cTn>
                              </p:par>
                            </p:childTnLst>
                          </p:cTn>
                        </p:par>
                      </p:childTnLst>
                    </p:cTn>
                  </p:par>
                </p:childTnLst>
              </p:cTn>
              <p:nextCondLst>
                <p:cond evt="onClick" delay="0">
                  <p:tgtEl>
                    <p:spTgt spid="9"/>
                  </p:tgtEl>
                </p:cond>
              </p:nextCondLst>
            </p:seq>
            <p:video>
              <p:cMediaNode vol="80000">
                <p:cTn id="17" fill="hold" display="0">
                  <p:stCondLst>
                    <p:cond delay="indefinite"/>
                  </p:stCondLst>
                </p:cTn>
                <p:tgtEl>
                  <p:spTgt spid="10"/>
                </p:tgtEl>
              </p:cMediaNode>
            </p:video>
            <p:seq concurrent="1" nextAc="seek">
              <p:cTn id="18" restart="whenNotActive" fill="hold" evtFilter="cancelBubble" nodeType="interactiveSeq">
                <p:stCondLst>
                  <p:cond evt="onClick" delay="0">
                    <p:tgtEl>
                      <p:spTgt spid="10"/>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9544" y="1819457"/>
            <a:ext cx="3974794" cy="1273895"/>
            <a:chOff x="0" y="0"/>
            <a:chExt cx="929717" cy="297968"/>
          </a:xfrm>
        </p:grpSpPr>
        <p:sp>
          <p:nvSpPr>
            <p:cNvPr id="3" name="Freeform 3"/>
            <p:cNvSpPr/>
            <p:nvPr/>
          </p:nvSpPr>
          <p:spPr>
            <a:xfrm>
              <a:off x="0" y="0"/>
              <a:ext cx="929717" cy="297968"/>
            </a:xfrm>
            <a:custGeom>
              <a:avLst/>
              <a:gdLst/>
              <a:ahLst/>
              <a:cxnLst/>
              <a:rect l="l" t="t" r="r" b="b"/>
              <a:pathLst>
                <a:path w="929717" h="297968">
                  <a:moveTo>
                    <a:pt x="0" y="0"/>
                  </a:moveTo>
                  <a:lnTo>
                    <a:pt x="929717" y="0"/>
                  </a:lnTo>
                  <a:lnTo>
                    <a:pt x="929717" y="297968"/>
                  </a:lnTo>
                  <a:lnTo>
                    <a:pt x="0" y="297968"/>
                  </a:lnTo>
                  <a:close/>
                </a:path>
              </a:pathLst>
            </a:custGeom>
            <a:solidFill>
              <a:srgbClr val="48CFAE"/>
            </a:solidFill>
          </p:spPr>
          <p:txBody>
            <a:bodyPr/>
            <a:lstStyle/>
            <a:p>
              <a:pPr algn="ctr"/>
              <a:r>
                <a:rPr lang="en-US" sz="3334" dirty="0"/>
                <a:t>Impact on Adolescents</a:t>
              </a:r>
            </a:p>
          </p:txBody>
        </p:sp>
        <p:sp>
          <p:nvSpPr>
            <p:cNvPr id="4" name="TextBox 4"/>
            <p:cNvSpPr txBox="1"/>
            <p:nvPr/>
          </p:nvSpPr>
          <p:spPr>
            <a:xfrm>
              <a:off x="0" y="-38100"/>
              <a:ext cx="812800" cy="850900"/>
            </a:xfrm>
            <a:prstGeom prst="rect">
              <a:avLst/>
            </a:prstGeom>
          </p:spPr>
          <p:txBody>
            <a:bodyPr lIns="169333" tIns="169333" rIns="169333" bIns="169333" rtlCol="0" anchor="ctr"/>
            <a:lstStyle/>
            <a:p>
              <a:pPr algn="ctr">
                <a:lnSpc>
                  <a:spcPts val="3466"/>
                </a:lnSpc>
              </a:pPr>
              <a:endParaRPr lang="en-US" sz="2666">
                <a:solidFill>
                  <a:srgbClr val="545454"/>
                </a:solidFill>
                <a:latin typeface="DM Sans"/>
              </a:endParaRPr>
            </a:p>
          </p:txBody>
        </p:sp>
      </p:grpSp>
      <p:grpSp>
        <p:nvGrpSpPr>
          <p:cNvPr id="10" name="Group 10"/>
          <p:cNvGrpSpPr/>
          <p:nvPr/>
        </p:nvGrpSpPr>
        <p:grpSpPr>
          <a:xfrm>
            <a:off x="5800641" y="1610085"/>
            <a:ext cx="5101815" cy="3637830"/>
            <a:chOff x="-392601" y="-88252"/>
            <a:chExt cx="1193332" cy="850900"/>
          </a:xfrm>
        </p:grpSpPr>
        <p:sp>
          <p:nvSpPr>
            <p:cNvPr id="11" name="Freeform 11"/>
            <p:cNvSpPr/>
            <p:nvPr/>
          </p:nvSpPr>
          <p:spPr>
            <a:xfrm>
              <a:off x="-111195" y="-39279"/>
              <a:ext cx="911926" cy="297968"/>
            </a:xfrm>
            <a:custGeom>
              <a:avLst/>
              <a:gdLst/>
              <a:ahLst/>
              <a:cxnLst/>
              <a:rect l="l" t="t" r="r" b="b"/>
              <a:pathLst>
                <a:path w="911926" h="297968">
                  <a:moveTo>
                    <a:pt x="0" y="0"/>
                  </a:moveTo>
                  <a:lnTo>
                    <a:pt x="911926" y="0"/>
                  </a:lnTo>
                  <a:lnTo>
                    <a:pt x="911926" y="297968"/>
                  </a:lnTo>
                  <a:lnTo>
                    <a:pt x="0" y="297968"/>
                  </a:lnTo>
                  <a:close/>
                </a:path>
              </a:pathLst>
            </a:custGeom>
            <a:solidFill>
              <a:srgbClr val="48CFAE"/>
            </a:solidFill>
          </p:spPr>
          <p:txBody>
            <a:bodyPr/>
            <a:lstStyle/>
            <a:p>
              <a:pPr algn="ctr"/>
              <a:r>
                <a:rPr lang="en-US" sz="3334" dirty="0"/>
                <a:t>Impact on </a:t>
              </a:r>
            </a:p>
            <a:p>
              <a:pPr algn="ctr"/>
              <a:r>
                <a:rPr lang="en-US" sz="3334" dirty="0"/>
                <a:t>Adults</a:t>
              </a:r>
            </a:p>
          </p:txBody>
        </p:sp>
        <p:sp>
          <p:nvSpPr>
            <p:cNvPr id="12" name="TextBox 12"/>
            <p:cNvSpPr txBox="1"/>
            <p:nvPr/>
          </p:nvSpPr>
          <p:spPr>
            <a:xfrm>
              <a:off x="-392601" y="-88252"/>
              <a:ext cx="812800" cy="850900"/>
            </a:xfrm>
            <a:prstGeom prst="rect">
              <a:avLst/>
            </a:prstGeom>
          </p:spPr>
          <p:txBody>
            <a:bodyPr lIns="169333" tIns="169333" rIns="169333" bIns="169333" rtlCol="0" anchor="ctr"/>
            <a:lstStyle/>
            <a:p>
              <a:pPr algn="ctr">
                <a:lnSpc>
                  <a:spcPts val="3466"/>
                </a:lnSpc>
              </a:pPr>
              <a:endParaRPr lang="en-US" sz="2666">
                <a:solidFill>
                  <a:srgbClr val="545454"/>
                </a:solidFill>
                <a:latin typeface="DM Sans"/>
              </a:endParaRPr>
            </a:p>
          </p:txBody>
        </p:sp>
      </p:grpSp>
      <p:sp>
        <p:nvSpPr>
          <p:cNvPr id="13" name="TextBox 13"/>
          <p:cNvSpPr txBox="1"/>
          <p:nvPr/>
        </p:nvSpPr>
        <p:spPr>
          <a:xfrm>
            <a:off x="1541113" y="3519375"/>
            <a:ext cx="4259528" cy="2407967"/>
          </a:xfrm>
          <a:prstGeom prst="rect">
            <a:avLst/>
          </a:prstGeom>
        </p:spPr>
        <p:txBody>
          <a:bodyPr wrap="square" lIns="0" tIns="0" rIns="0" bIns="0" rtlCol="0" anchor="t">
            <a:spAutoFit/>
          </a:bodyPr>
          <a:lstStyle/>
          <a:p>
            <a:pPr marL="417394" lvl="1" indent="-208698">
              <a:lnSpc>
                <a:spcPts val="2706"/>
              </a:lnSpc>
              <a:buFont typeface="Arial"/>
              <a:buChar char="•"/>
            </a:pPr>
            <a:r>
              <a:rPr lang="en-US" sz="2400" dirty="0">
                <a:solidFill>
                  <a:srgbClr val="545454"/>
                </a:solidFill>
                <a:latin typeface="DM Sans"/>
              </a:rPr>
              <a:t>Low self esteem</a:t>
            </a:r>
          </a:p>
          <a:p>
            <a:pPr marL="417394" lvl="1" indent="-208698">
              <a:lnSpc>
                <a:spcPts val="2706"/>
              </a:lnSpc>
              <a:buFont typeface="Arial"/>
              <a:buChar char="•"/>
            </a:pPr>
            <a:r>
              <a:rPr lang="en-US" sz="2400" dirty="0">
                <a:solidFill>
                  <a:srgbClr val="545454"/>
                </a:solidFill>
                <a:latin typeface="DM Sans"/>
              </a:rPr>
              <a:t>Bullying </a:t>
            </a:r>
          </a:p>
          <a:p>
            <a:pPr marL="417394" lvl="1" indent="-208698">
              <a:lnSpc>
                <a:spcPts val="2706"/>
              </a:lnSpc>
              <a:buFont typeface="Arial"/>
              <a:buChar char="•"/>
            </a:pPr>
            <a:r>
              <a:rPr lang="en-US" sz="2400" dirty="0">
                <a:solidFill>
                  <a:srgbClr val="545454"/>
                </a:solidFill>
                <a:latin typeface="DM Sans"/>
              </a:rPr>
              <a:t>Lower academic achievement </a:t>
            </a:r>
          </a:p>
          <a:p>
            <a:pPr marL="417394" lvl="1" indent="-208698">
              <a:lnSpc>
                <a:spcPts val="2706"/>
              </a:lnSpc>
              <a:buFont typeface="Arial"/>
              <a:buChar char="•"/>
            </a:pPr>
            <a:r>
              <a:rPr lang="en-US" sz="2400" dirty="0">
                <a:solidFill>
                  <a:srgbClr val="545454"/>
                </a:solidFill>
                <a:latin typeface="DM Sans"/>
              </a:rPr>
              <a:t>Increased social isolation</a:t>
            </a:r>
          </a:p>
          <a:p>
            <a:pPr marL="417394" lvl="1" indent="-208698">
              <a:lnSpc>
                <a:spcPts val="2706"/>
              </a:lnSpc>
              <a:buFont typeface="Arial"/>
              <a:buChar char="•"/>
            </a:pPr>
            <a:r>
              <a:rPr lang="en-US" sz="2400" dirty="0">
                <a:solidFill>
                  <a:srgbClr val="545454"/>
                </a:solidFill>
                <a:latin typeface="DM Sans"/>
              </a:rPr>
              <a:t>Unemployment </a:t>
            </a:r>
          </a:p>
          <a:p>
            <a:pPr>
              <a:lnSpc>
                <a:spcPts val="2706"/>
              </a:lnSpc>
            </a:pPr>
            <a:endParaRPr lang="en-US" sz="1933" dirty="0">
              <a:solidFill>
                <a:srgbClr val="545454"/>
              </a:solidFill>
              <a:latin typeface="DM Sans"/>
            </a:endParaRPr>
          </a:p>
        </p:txBody>
      </p:sp>
      <p:sp>
        <p:nvSpPr>
          <p:cNvPr id="14" name="TextBox 14"/>
          <p:cNvSpPr txBox="1"/>
          <p:nvPr/>
        </p:nvSpPr>
        <p:spPr>
          <a:xfrm>
            <a:off x="7134048" y="3532902"/>
            <a:ext cx="3898729" cy="2061718"/>
          </a:xfrm>
          <a:prstGeom prst="rect">
            <a:avLst/>
          </a:prstGeom>
        </p:spPr>
        <p:txBody>
          <a:bodyPr wrap="square" lIns="0" tIns="0" rIns="0" bIns="0" rtlCol="0" anchor="t">
            <a:spAutoFit/>
          </a:bodyPr>
          <a:lstStyle/>
          <a:p>
            <a:pPr marL="417394" lvl="1" indent="-208698">
              <a:lnSpc>
                <a:spcPts val="2706"/>
              </a:lnSpc>
              <a:buFont typeface="Arial"/>
              <a:buChar char="•"/>
            </a:pPr>
            <a:r>
              <a:rPr lang="en-US" sz="2400" dirty="0">
                <a:solidFill>
                  <a:srgbClr val="545454"/>
                </a:solidFill>
                <a:latin typeface="DM Sans"/>
              </a:rPr>
              <a:t>Worse healthcare</a:t>
            </a:r>
          </a:p>
          <a:p>
            <a:pPr marL="417394" lvl="1" indent="-208698">
              <a:lnSpc>
                <a:spcPts val="2706"/>
              </a:lnSpc>
              <a:buFont typeface="Arial"/>
              <a:buChar char="•"/>
            </a:pPr>
            <a:r>
              <a:rPr lang="en-US" sz="2400" dirty="0">
                <a:solidFill>
                  <a:srgbClr val="545454"/>
                </a:solidFill>
                <a:latin typeface="DM Sans"/>
              </a:rPr>
              <a:t>Lost employment</a:t>
            </a:r>
          </a:p>
          <a:p>
            <a:pPr marL="417394" lvl="1" indent="-208698">
              <a:lnSpc>
                <a:spcPts val="2706"/>
              </a:lnSpc>
              <a:buFont typeface="Arial"/>
              <a:buChar char="•"/>
            </a:pPr>
            <a:r>
              <a:rPr lang="en-US" sz="2400" dirty="0">
                <a:solidFill>
                  <a:srgbClr val="545454"/>
                </a:solidFill>
                <a:latin typeface="DM Sans"/>
              </a:rPr>
              <a:t>Sub-par housing</a:t>
            </a:r>
          </a:p>
          <a:p>
            <a:pPr marL="417394" lvl="1" indent="-208698">
              <a:lnSpc>
                <a:spcPts val="2706"/>
              </a:lnSpc>
              <a:buFont typeface="Arial"/>
              <a:buChar char="•"/>
            </a:pPr>
            <a:r>
              <a:rPr lang="en-US" sz="2400" dirty="0">
                <a:solidFill>
                  <a:srgbClr val="545454"/>
                </a:solidFill>
                <a:latin typeface="DM Sans"/>
              </a:rPr>
              <a:t>Diminished education opportunities</a:t>
            </a:r>
          </a:p>
          <a:p>
            <a:pPr>
              <a:lnSpc>
                <a:spcPts val="2706"/>
              </a:lnSpc>
            </a:pPr>
            <a:endParaRPr lang="en-US" sz="1933" dirty="0">
              <a:solidFill>
                <a:srgbClr val="545454"/>
              </a:solidFill>
              <a:latin typeface="DM Sans"/>
            </a:endParaRPr>
          </a:p>
        </p:txBody>
      </p:sp>
      <p:sp>
        <p:nvSpPr>
          <p:cNvPr id="5" name="Title 4">
            <a:extLst>
              <a:ext uri="{FF2B5EF4-FFF2-40B4-BE49-F238E27FC236}">
                <a16:creationId xmlns:a16="http://schemas.microsoft.com/office/drawing/2014/main" id="{B5D9C6CD-A4EB-59C2-C64D-DA383F0755B2}"/>
              </a:ext>
            </a:extLst>
          </p:cNvPr>
          <p:cNvSpPr>
            <a:spLocks noGrp="1"/>
          </p:cNvSpPr>
          <p:nvPr>
            <p:ph type="title"/>
          </p:nvPr>
        </p:nvSpPr>
        <p:spPr>
          <a:xfrm>
            <a:off x="680630" y="108771"/>
            <a:ext cx="11037125" cy="1325563"/>
          </a:xfrm>
        </p:spPr>
        <p:txBody>
          <a:bodyPr/>
          <a:lstStyle/>
          <a:p>
            <a:r>
              <a:rPr lang="en-US" dirty="0"/>
              <a:t>OKAY, BUT ISN’T IT BETTER LATELY?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2962036" y="1889327"/>
            <a:ext cx="3687885" cy="2525178"/>
          </a:xfrm>
          <a:prstGeom prst="rect">
            <a:avLst/>
          </a:prstGeom>
        </p:spPr>
        <p:txBody>
          <a:bodyPr lIns="0" tIns="0" rIns="0" bIns="0" rtlCol="0" anchor="t">
            <a:spAutoFit/>
          </a:bodyPr>
          <a:lstStyle/>
          <a:p>
            <a:pPr algn="ctr">
              <a:lnSpc>
                <a:spcPts val="6672"/>
              </a:lnSpc>
              <a:spcBef>
                <a:spcPct val="0"/>
              </a:spcBef>
            </a:pPr>
            <a:r>
              <a:rPr lang="en-US" sz="5560" dirty="0">
                <a:solidFill>
                  <a:srgbClr val="545454"/>
                </a:solidFill>
                <a:latin typeface="Kollektif Bold"/>
              </a:rPr>
              <a:t>WHAT CHANGES STIGMA? </a:t>
            </a:r>
          </a:p>
        </p:txBody>
      </p:sp>
      <p:sp>
        <p:nvSpPr>
          <p:cNvPr id="12" name="TextBox 12"/>
          <p:cNvSpPr txBox="1"/>
          <p:nvPr/>
        </p:nvSpPr>
        <p:spPr>
          <a:xfrm>
            <a:off x="6649921" y="2008079"/>
            <a:ext cx="4530683" cy="2748701"/>
          </a:xfrm>
          <a:prstGeom prst="rect">
            <a:avLst/>
          </a:prstGeom>
        </p:spPr>
        <p:txBody>
          <a:bodyPr wrap="square" lIns="0" tIns="0" rIns="0" bIns="0" rtlCol="0" anchor="t">
            <a:spAutoFit/>
          </a:bodyPr>
          <a:lstStyle/>
          <a:p>
            <a:pPr algn="ctr">
              <a:lnSpc>
                <a:spcPts val="2707"/>
              </a:lnSpc>
            </a:pPr>
            <a:r>
              <a:rPr lang="en-US" sz="1867">
                <a:solidFill>
                  <a:srgbClr val="545454"/>
                </a:solidFill>
                <a:latin typeface="DM Sans"/>
              </a:rPr>
              <a:t>“The stigma of severe mental illness leads to prejudice and discrimination. Stigmas are negative and erroneous attitudes about these persons. Unfortunately, stigma's impact on a person's life may be as harmful as the direct effects of the disease."  </a:t>
            </a:r>
            <a:endParaRPr lang="en-US" sz="1200"/>
          </a:p>
          <a:p>
            <a:pPr algn="ctr">
              <a:lnSpc>
                <a:spcPts val="2707"/>
              </a:lnSpc>
            </a:pPr>
            <a:r>
              <a:rPr lang="en-US" sz="1867">
                <a:solidFill>
                  <a:srgbClr val="545454"/>
                </a:solidFill>
                <a:latin typeface="DM Sans"/>
              </a:rPr>
              <a:t>- Dr. Corrigan</a:t>
            </a:r>
            <a:endParaRPr lang="en-US" sz="12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A2EEBF-221C-D347-053E-C49901530CE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55422" y="1536857"/>
            <a:ext cx="4251124" cy="3816746"/>
          </a:xfrm>
          <a:prstGeom prst="rect">
            <a:avLst/>
          </a:prstGeom>
        </p:spPr>
      </p:pic>
      <p:sp>
        <p:nvSpPr>
          <p:cNvPr id="7" name="TextBox 6">
            <a:extLst>
              <a:ext uri="{FF2B5EF4-FFF2-40B4-BE49-F238E27FC236}">
                <a16:creationId xmlns:a16="http://schemas.microsoft.com/office/drawing/2014/main" id="{20477DBC-ED00-7889-45AE-14749D63E6CA}"/>
              </a:ext>
            </a:extLst>
          </p:cNvPr>
          <p:cNvSpPr txBox="1"/>
          <p:nvPr/>
        </p:nvSpPr>
        <p:spPr>
          <a:xfrm>
            <a:off x="858644" y="282717"/>
            <a:ext cx="7200887" cy="1446358"/>
          </a:xfrm>
          <a:prstGeom prst="rect">
            <a:avLst/>
          </a:prstGeom>
          <a:noFill/>
        </p:spPr>
        <p:txBody>
          <a:bodyPr wrap="square" rtlCol="0">
            <a:spAutoFit/>
          </a:bodyPr>
          <a:lstStyle/>
          <a:p>
            <a:r>
              <a:rPr lang="en-US" sz="2933" dirty="0"/>
              <a:t>Research Findings on Stigma in Relation to Education and Contact Approaches with Adolescents and Adults</a:t>
            </a:r>
          </a:p>
        </p:txBody>
      </p:sp>
      <p:sp>
        <p:nvSpPr>
          <p:cNvPr id="8" name="TextBox 7">
            <a:extLst>
              <a:ext uri="{FF2B5EF4-FFF2-40B4-BE49-F238E27FC236}">
                <a16:creationId xmlns:a16="http://schemas.microsoft.com/office/drawing/2014/main" id="{13A76604-AA19-9784-DEFF-80D08779395D}"/>
              </a:ext>
            </a:extLst>
          </p:cNvPr>
          <p:cNvSpPr txBox="1"/>
          <p:nvPr/>
        </p:nvSpPr>
        <p:spPr>
          <a:xfrm>
            <a:off x="1159727" y="2082283"/>
            <a:ext cx="4936273" cy="3785652"/>
          </a:xfrm>
          <a:prstGeom prst="rect">
            <a:avLst/>
          </a:prstGeom>
          <a:noFill/>
        </p:spPr>
        <p:txBody>
          <a:bodyPr wrap="square" rtlCol="0">
            <a:spAutoFit/>
          </a:bodyPr>
          <a:lstStyle/>
          <a:p>
            <a:pPr marL="380991" indent="-380991">
              <a:buFont typeface="Arial" panose="020B0604020202020204" pitchFamily="34" charset="0"/>
              <a:buChar char="•"/>
            </a:pPr>
            <a:r>
              <a:rPr lang="en-US" sz="2400" dirty="0"/>
              <a:t>Dr. Corrigan found that both education and contact have benefits in changing stigma amongst adolescents and adults.</a:t>
            </a:r>
          </a:p>
          <a:p>
            <a:pPr marL="380991" indent="-380991">
              <a:buFont typeface="Arial" panose="020B0604020202020204" pitchFamily="34" charset="0"/>
              <a:buChar char="•"/>
            </a:pPr>
            <a:endParaRPr lang="en-US" sz="2400" dirty="0"/>
          </a:p>
          <a:p>
            <a:pPr marL="380991" indent="-380991">
              <a:buFont typeface="Arial" panose="020B0604020202020204" pitchFamily="34" charset="0"/>
              <a:buChar char="•"/>
            </a:pPr>
            <a:r>
              <a:rPr lang="en-US" sz="2400" dirty="0"/>
              <a:t> The effectiveness of contact and education varied depending on the age group. </a:t>
            </a:r>
          </a:p>
          <a:p>
            <a:endParaRPr lang="en-US" sz="2400" dirty="0"/>
          </a:p>
        </p:txBody>
      </p:sp>
    </p:spTree>
    <p:extLst>
      <p:ext uri="{BB962C8B-B14F-4D97-AF65-F5344CB8AC3E}">
        <p14:creationId xmlns:p14="http://schemas.microsoft.com/office/powerpoint/2010/main" val="1259514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0477DBC-ED00-7889-45AE-14749D63E6CA}"/>
              </a:ext>
            </a:extLst>
          </p:cNvPr>
          <p:cNvSpPr txBox="1"/>
          <p:nvPr/>
        </p:nvSpPr>
        <p:spPr>
          <a:xfrm>
            <a:off x="646463" y="198171"/>
            <a:ext cx="7790873" cy="830997"/>
          </a:xfrm>
          <a:prstGeom prst="rect">
            <a:avLst/>
          </a:prstGeom>
          <a:noFill/>
        </p:spPr>
        <p:txBody>
          <a:bodyPr wrap="square" rtlCol="0">
            <a:spAutoFit/>
          </a:bodyPr>
          <a:lstStyle/>
          <a:p>
            <a:r>
              <a:rPr lang="en-US" sz="2400" dirty="0"/>
              <a:t>Research Findings on Stigma in Relation to Education and Contact Approaches with Adolescents and Adults</a:t>
            </a:r>
          </a:p>
        </p:txBody>
      </p:sp>
      <p:sp>
        <p:nvSpPr>
          <p:cNvPr id="8" name="TextBox 7">
            <a:extLst>
              <a:ext uri="{FF2B5EF4-FFF2-40B4-BE49-F238E27FC236}">
                <a16:creationId xmlns:a16="http://schemas.microsoft.com/office/drawing/2014/main" id="{13A76604-AA19-9784-DEFF-80D08779395D}"/>
              </a:ext>
            </a:extLst>
          </p:cNvPr>
          <p:cNvSpPr txBox="1"/>
          <p:nvPr/>
        </p:nvSpPr>
        <p:spPr>
          <a:xfrm>
            <a:off x="646463" y="1330036"/>
            <a:ext cx="5449537" cy="4914294"/>
          </a:xfrm>
          <a:prstGeom prst="rect">
            <a:avLst/>
          </a:prstGeom>
          <a:noFill/>
        </p:spPr>
        <p:txBody>
          <a:bodyPr wrap="square" rtlCol="0">
            <a:spAutoFit/>
          </a:bodyPr>
          <a:lstStyle/>
          <a:p>
            <a:r>
              <a:rPr lang="en-US" sz="2400" b="1" dirty="0"/>
              <a:t>Adolescent findings: </a:t>
            </a:r>
          </a:p>
          <a:p>
            <a:endParaRPr lang="en-US" sz="1467" b="1" dirty="0"/>
          </a:p>
          <a:p>
            <a:pPr marL="685784" lvl="1" indent="-380991">
              <a:buFont typeface="Arial" panose="020B0604020202020204" pitchFamily="34" charset="0"/>
              <a:buChar char="•"/>
            </a:pPr>
            <a:r>
              <a:rPr lang="en-US" sz="1600" i="1" dirty="0">
                <a:latin typeface="Calibri" panose="020F0502020204030204" pitchFamily="34" charset="0"/>
                <a:ea typeface="Calibri" panose="020F0502020204030204" pitchFamily="34" charset="0"/>
                <a:cs typeface="Arial" panose="020B0604020202020204" pitchFamily="34" charset="0"/>
              </a:rPr>
              <a:t>“Perhaps the difference emerged because adolescents’ beliefs about mental illness are not as firmly developed as adults and adolescents therefore are more likely to be responsive to education effects.”</a:t>
            </a:r>
          </a:p>
          <a:p>
            <a:pPr lvl="1"/>
            <a:endParaRPr lang="en-US" sz="1600" dirty="0"/>
          </a:p>
          <a:p>
            <a:pPr marL="685784" lvl="1" indent="-380991">
              <a:buFont typeface="Arial" panose="020B0604020202020204" pitchFamily="34" charset="0"/>
              <a:buChar char="•"/>
            </a:pPr>
            <a:r>
              <a:rPr lang="en-US" sz="1600" dirty="0"/>
              <a:t>Education vs education w/ contact approach – education results found to have better results than education w/ contact. </a:t>
            </a:r>
          </a:p>
          <a:p>
            <a:pPr lvl="1"/>
            <a:endParaRPr lang="en-US" sz="1600" dirty="0"/>
          </a:p>
          <a:p>
            <a:pPr marL="685784" lvl="1" indent="-380991">
              <a:buFont typeface="Arial" panose="020B0604020202020204" pitchFamily="34" charset="0"/>
              <a:buChar char="•"/>
            </a:pPr>
            <a:r>
              <a:rPr lang="en-US" sz="1600" dirty="0"/>
              <a:t>Education has a more significant impact on stigma reduction in youth. Mental Health Literacy worsened over time with contact and education combined compared to just education. </a:t>
            </a:r>
          </a:p>
          <a:p>
            <a:pPr lvl="1"/>
            <a:endParaRPr lang="en-US" sz="1600" dirty="0"/>
          </a:p>
          <a:p>
            <a:pPr marL="685784" lvl="1" indent="-380991">
              <a:buFont typeface="Arial" panose="020B0604020202020204" pitchFamily="34" charset="0"/>
              <a:buChar char="•"/>
            </a:pPr>
            <a:r>
              <a:rPr lang="en-US" sz="1600" dirty="0">
                <a:latin typeface="Calibri" panose="020F0502020204030204" pitchFamily="34" charset="0"/>
                <a:ea typeface="Calibri" panose="020F0502020204030204" pitchFamily="34" charset="0"/>
                <a:cs typeface="Arial" panose="020B0604020202020204" pitchFamily="34" charset="0"/>
              </a:rPr>
              <a:t>More research is needed in stigma reduction efforts in youth to see what measures reduce stigma over time. </a:t>
            </a:r>
            <a:endParaRPr lang="en-US" sz="1600" b="1" i="1" dirty="0"/>
          </a:p>
          <a:p>
            <a:pPr marL="685784" lvl="1" indent="-380991">
              <a:buFont typeface="Arial" panose="020B0604020202020204" pitchFamily="34" charset="0"/>
              <a:buChar char="•"/>
            </a:pPr>
            <a:endParaRPr lang="en-US" sz="1867" dirty="0"/>
          </a:p>
        </p:txBody>
      </p:sp>
      <p:pic>
        <p:nvPicPr>
          <p:cNvPr id="4" name="Picture 3">
            <a:extLst>
              <a:ext uri="{FF2B5EF4-FFF2-40B4-BE49-F238E27FC236}">
                <a16:creationId xmlns:a16="http://schemas.microsoft.com/office/drawing/2014/main" id="{4EA10C91-2CF6-FF50-A9E5-CB395BB3BB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86863" y="1769902"/>
            <a:ext cx="5079340" cy="4176358"/>
          </a:xfrm>
          <a:prstGeom prst="rect">
            <a:avLst/>
          </a:prstGeom>
        </p:spPr>
      </p:pic>
      <p:sp>
        <p:nvSpPr>
          <p:cNvPr id="6" name="TextBox 5">
            <a:extLst>
              <a:ext uri="{FF2B5EF4-FFF2-40B4-BE49-F238E27FC236}">
                <a16:creationId xmlns:a16="http://schemas.microsoft.com/office/drawing/2014/main" id="{CCFC7C41-9B14-0395-AA15-157D4702CE01}"/>
              </a:ext>
            </a:extLst>
          </p:cNvPr>
          <p:cNvSpPr txBox="1"/>
          <p:nvPr/>
        </p:nvSpPr>
        <p:spPr>
          <a:xfrm>
            <a:off x="1066141" y="6103647"/>
            <a:ext cx="9855200" cy="461665"/>
          </a:xfrm>
          <a:prstGeom prst="rect">
            <a:avLst/>
          </a:prstGeom>
          <a:noFill/>
        </p:spPr>
        <p:txBody>
          <a:bodyPr wrap="square">
            <a:spAutoFit/>
          </a:bodyPr>
          <a:lstStyle/>
          <a:p>
            <a:r>
              <a:rPr lang="en-US" sz="800" dirty="0"/>
              <a:t>Corrigan, P.; et al. (2012). </a:t>
            </a:r>
            <a:r>
              <a:rPr lang="en-US" sz="800" kern="100" dirty="0">
                <a:ea typeface="Calibri" panose="020F0502020204030204" pitchFamily="34" charset="0"/>
                <a:cs typeface="Times New Roman" panose="02020603050405020304" pitchFamily="18" charset="0"/>
              </a:rPr>
              <a:t>Challenging the Public Stigma of Mental Illness: A Meta-Analysis of Outcome Studies. Washington DC: </a:t>
            </a:r>
            <a:r>
              <a:rPr lang="en-US" sz="800" dirty="0">
                <a:ea typeface="Calibri" panose="020F0502020204030204" pitchFamily="34" charset="0"/>
              </a:rPr>
              <a:t>American Psychiatric Publishing</a:t>
            </a:r>
          </a:p>
          <a:p>
            <a:r>
              <a:rPr lang="en-US" sz="800" dirty="0" err="1">
                <a:ea typeface="Calibri" panose="020F0502020204030204" pitchFamily="34" charset="0"/>
              </a:rPr>
              <a:t>Fretian</a:t>
            </a:r>
            <a:r>
              <a:rPr lang="en-US" sz="800" dirty="0">
                <a:ea typeface="Calibri" panose="020F0502020204030204" pitchFamily="34" charset="0"/>
              </a:rPr>
              <a:t>, A.; et al. (2021). </a:t>
            </a:r>
            <a:r>
              <a:rPr lang="en-US" sz="800" dirty="0">
                <a:solidFill>
                  <a:srgbClr val="020202"/>
                </a:solidFill>
              </a:rPr>
              <a:t>The Long-Term Effectiveness of Interventions Addressing Mental Health Literacy and Stigma of Mental Illness in Children and Adolescents: Systematic Review and Meta-Analysis. Germany: </a:t>
            </a:r>
            <a:r>
              <a:rPr lang="en-US" sz="800" dirty="0">
                <a:solidFill>
                  <a:srgbClr val="020202"/>
                </a:solidFill>
                <a:latin typeface="MuseoSans"/>
              </a:rPr>
              <a:t>Int J Public Health</a:t>
            </a:r>
            <a:endParaRPr lang="en-US" sz="800" dirty="0">
              <a:solidFill>
                <a:srgbClr val="02020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BD486D8-CF75-A01D-3108-F319A454D7D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62800" y="1630045"/>
            <a:ext cx="4724400" cy="4267434"/>
          </a:xfrm>
          <a:prstGeom prst="rect">
            <a:avLst/>
          </a:prstGeom>
        </p:spPr>
      </p:pic>
      <p:sp>
        <p:nvSpPr>
          <p:cNvPr id="7" name="TextBox 6">
            <a:extLst>
              <a:ext uri="{FF2B5EF4-FFF2-40B4-BE49-F238E27FC236}">
                <a16:creationId xmlns:a16="http://schemas.microsoft.com/office/drawing/2014/main" id="{20477DBC-ED00-7889-45AE-14749D63E6CA}"/>
              </a:ext>
            </a:extLst>
          </p:cNvPr>
          <p:cNvSpPr txBox="1"/>
          <p:nvPr/>
        </p:nvSpPr>
        <p:spPr>
          <a:xfrm>
            <a:off x="1329609" y="430684"/>
            <a:ext cx="7755014" cy="830997"/>
          </a:xfrm>
          <a:prstGeom prst="rect">
            <a:avLst/>
          </a:prstGeom>
          <a:noFill/>
        </p:spPr>
        <p:txBody>
          <a:bodyPr wrap="square" rtlCol="0">
            <a:spAutoFit/>
          </a:bodyPr>
          <a:lstStyle/>
          <a:p>
            <a:r>
              <a:rPr lang="en-US" sz="2400" dirty="0"/>
              <a:t>Research Findings on Stigma in Relation to Education and Contact Approaches with Adolescents and Adults</a:t>
            </a:r>
          </a:p>
        </p:txBody>
      </p:sp>
      <p:sp>
        <p:nvSpPr>
          <p:cNvPr id="8" name="TextBox 7">
            <a:extLst>
              <a:ext uri="{FF2B5EF4-FFF2-40B4-BE49-F238E27FC236}">
                <a16:creationId xmlns:a16="http://schemas.microsoft.com/office/drawing/2014/main" id="{13A76604-AA19-9784-DEFF-80D08779395D}"/>
              </a:ext>
            </a:extLst>
          </p:cNvPr>
          <p:cNvSpPr txBox="1"/>
          <p:nvPr/>
        </p:nvSpPr>
        <p:spPr>
          <a:xfrm>
            <a:off x="1329609" y="1867151"/>
            <a:ext cx="5648235" cy="4400820"/>
          </a:xfrm>
          <a:prstGeom prst="rect">
            <a:avLst/>
          </a:prstGeom>
          <a:noFill/>
        </p:spPr>
        <p:txBody>
          <a:bodyPr wrap="square" rtlCol="0">
            <a:spAutoFit/>
          </a:bodyPr>
          <a:lstStyle/>
          <a:p>
            <a:r>
              <a:rPr lang="en-US" sz="2667" b="1" dirty="0"/>
              <a:t>Adult findings:</a:t>
            </a:r>
          </a:p>
          <a:p>
            <a:endParaRPr lang="en-US" sz="2133" dirty="0">
              <a:hlinkClick r:id="rId4"/>
            </a:endParaRPr>
          </a:p>
          <a:p>
            <a:pPr marL="380991" indent="-380991">
              <a:buFont typeface="Arial" panose="020B0604020202020204" pitchFamily="34" charset="0"/>
              <a:buChar char="•"/>
            </a:pPr>
            <a:r>
              <a:rPr lang="en-US" sz="2133" dirty="0"/>
              <a:t>From the National Library of Medicine: </a:t>
            </a:r>
          </a:p>
          <a:p>
            <a:r>
              <a:rPr lang="en-US" sz="2133" i="1" dirty="0"/>
              <a:t>	“</a:t>
            </a:r>
            <a:r>
              <a:rPr lang="en-US" sz="2133" i="1" dirty="0">
                <a:latin typeface="Calibri" panose="020F0502020204030204" pitchFamily="34" charset="0"/>
                <a:ea typeface="Calibri" panose="020F0502020204030204" pitchFamily="34" charset="0"/>
                <a:cs typeface="Arial" panose="020B0604020202020204" pitchFamily="34" charset="0"/>
              </a:rPr>
              <a:t>the contact approach is the most 	effective”</a:t>
            </a:r>
          </a:p>
          <a:p>
            <a:endParaRPr lang="en-US" sz="2133" dirty="0"/>
          </a:p>
          <a:p>
            <a:pPr marL="380991" indent="-380991">
              <a:buFont typeface="Arial" panose="020B0604020202020204" pitchFamily="34" charset="0"/>
              <a:buChar char="•"/>
            </a:pPr>
            <a:r>
              <a:rPr lang="en-US" sz="2133" dirty="0">
                <a:latin typeface="Calibri" panose="020F0502020204030204" pitchFamily="34" charset="0"/>
                <a:ea typeface="Calibri" panose="020F0502020204030204" pitchFamily="34" charset="0"/>
                <a:cs typeface="Arial" panose="020B0604020202020204" pitchFamily="34" charset="0"/>
              </a:rPr>
              <a:t>Found that 1:1 contact was the most effective at reducing stigma than a group listening to a person’s mental health recovery journey – in person was more effective than video taped</a:t>
            </a:r>
          </a:p>
          <a:p>
            <a:endParaRPr lang="en-US" sz="1867" dirty="0"/>
          </a:p>
          <a:p>
            <a:pPr marL="685784" lvl="1" indent="-380991">
              <a:buFont typeface="Arial" panose="020B0604020202020204" pitchFamily="34" charset="0"/>
              <a:buChar char="•"/>
            </a:pPr>
            <a:endParaRPr lang="en-US" sz="1867" b="1" i="1" dirty="0"/>
          </a:p>
          <a:p>
            <a:endParaRPr lang="en-US" sz="2400" dirty="0"/>
          </a:p>
        </p:txBody>
      </p:sp>
      <p:sp>
        <p:nvSpPr>
          <p:cNvPr id="11" name="TextBox 10">
            <a:extLst>
              <a:ext uri="{FF2B5EF4-FFF2-40B4-BE49-F238E27FC236}">
                <a16:creationId xmlns:a16="http://schemas.microsoft.com/office/drawing/2014/main" id="{5777A603-F891-194F-D132-1020C1C5EE26}"/>
              </a:ext>
            </a:extLst>
          </p:cNvPr>
          <p:cNvSpPr txBox="1"/>
          <p:nvPr/>
        </p:nvSpPr>
        <p:spPr>
          <a:xfrm>
            <a:off x="2726606" y="6302894"/>
            <a:ext cx="9465394" cy="400110"/>
          </a:xfrm>
          <a:prstGeom prst="rect">
            <a:avLst/>
          </a:prstGeom>
          <a:noFill/>
        </p:spPr>
        <p:txBody>
          <a:bodyPr wrap="square" rtlCol="0">
            <a:spAutoFit/>
          </a:bodyPr>
          <a:lstStyle/>
          <a:p>
            <a:r>
              <a:rPr lang="en-US" sz="800" err="1"/>
              <a:t>Shahwan</a:t>
            </a:r>
            <a:r>
              <a:rPr lang="en-US" sz="800"/>
              <a:t>, S.; et al. (2022)</a:t>
            </a:r>
            <a:r>
              <a:rPr lang="en-US" sz="800">
                <a:solidFill>
                  <a:srgbClr val="000000"/>
                </a:solidFill>
                <a:latin typeface="Cambria" panose="02040503050406030204" pitchFamily="18" charset="0"/>
              </a:rPr>
              <a:t> </a:t>
            </a:r>
            <a:r>
              <a:rPr lang="en-US" sz="800">
                <a:solidFill>
                  <a:srgbClr val="000000"/>
                </a:solidFill>
              </a:rPr>
              <a:t>Strategies to Reduce Mental Illness Stigma: Perspectives of People with Lived Experience and Caregivers. Int J Environ Res Public Health </a:t>
            </a:r>
          </a:p>
          <a:p>
            <a:r>
              <a:rPr lang="en-US" sz="1200"/>
              <a:t>  </a:t>
            </a:r>
          </a:p>
        </p:txBody>
      </p:sp>
    </p:spTree>
    <p:extLst>
      <p:ext uri="{BB962C8B-B14F-4D97-AF65-F5344CB8AC3E}">
        <p14:creationId xmlns:p14="http://schemas.microsoft.com/office/powerpoint/2010/main" val="575986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2DCD396-780E-480C-8858-C331C511A3D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719295" y="660399"/>
            <a:ext cx="4114801" cy="5537200"/>
          </a:xfrm>
          <a:prstGeom prst="rect">
            <a:avLst/>
          </a:prstGeom>
        </p:spPr>
      </p:pic>
      <p:sp>
        <p:nvSpPr>
          <p:cNvPr id="8" name="TextBox 7">
            <a:extLst>
              <a:ext uri="{FF2B5EF4-FFF2-40B4-BE49-F238E27FC236}">
                <a16:creationId xmlns:a16="http://schemas.microsoft.com/office/drawing/2014/main" id="{65D8BA75-8752-CF48-9C07-1A7F65FF4AAF}"/>
              </a:ext>
            </a:extLst>
          </p:cNvPr>
          <p:cNvSpPr txBox="1"/>
          <p:nvPr/>
        </p:nvSpPr>
        <p:spPr>
          <a:xfrm>
            <a:off x="2834248" y="2059394"/>
            <a:ext cx="5111750" cy="2739211"/>
          </a:xfrm>
          <a:prstGeom prst="rect">
            <a:avLst/>
          </a:prstGeom>
          <a:noFill/>
        </p:spPr>
        <p:txBody>
          <a:bodyPr wrap="square" rtlCol="0">
            <a:spAutoFit/>
          </a:bodyPr>
          <a:lstStyle/>
          <a:p>
            <a:pPr>
              <a:buClr>
                <a:srgbClr val="1ABDA7"/>
              </a:buClr>
              <a:defRPr/>
            </a:pPr>
            <a:r>
              <a:rPr lang="en-US" sz="3600" dirty="0"/>
              <a:t>Contact with peer</a:t>
            </a:r>
          </a:p>
          <a:p>
            <a:pPr marL="914378" lvl="1" indent="-457190">
              <a:buClr>
                <a:srgbClr val="64B244"/>
              </a:buClr>
              <a:buFont typeface="Wingdings" panose="05000000000000000000" pitchFamily="2" charset="2"/>
              <a:buChar char="§"/>
              <a:defRPr/>
            </a:pPr>
            <a:r>
              <a:rPr lang="en-US" sz="3600" dirty="0"/>
              <a:t>Nurse to nurse</a:t>
            </a:r>
          </a:p>
          <a:p>
            <a:pPr marL="914378" lvl="1" indent="-457190">
              <a:buClr>
                <a:srgbClr val="64B244"/>
              </a:buClr>
              <a:buFont typeface="Wingdings" panose="05000000000000000000" pitchFamily="2" charset="2"/>
              <a:buChar char="§"/>
              <a:defRPr/>
            </a:pPr>
            <a:r>
              <a:rPr lang="en-US" sz="3600" dirty="0"/>
              <a:t>Pastor to pastor</a:t>
            </a:r>
          </a:p>
          <a:p>
            <a:pPr marL="914378" lvl="1" indent="-457190">
              <a:buClr>
                <a:srgbClr val="64B244"/>
              </a:buClr>
              <a:buFont typeface="Wingdings" panose="05000000000000000000" pitchFamily="2" charset="2"/>
              <a:buChar char="§"/>
              <a:defRPr/>
            </a:pPr>
            <a:r>
              <a:rPr lang="en-US" sz="3600" dirty="0"/>
              <a:t>Athlete to athlete</a:t>
            </a:r>
          </a:p>
          <a:p>
            <a:pPr marL="457190" indent="-457190">
              <a:buClr>
                <a:srgbClr val="1ABDA7"/>
              </a:buClr>
              <a:buFont typeface="Wingdings" panose="05000000000000000000" pitchFamily="2" charset="2"/>
              <a:buChar char="Ø"/>
              <a:defRPr/>
            </a:pPr>
            <a:endParaRPr lang="en-US" sz="2800" dirty="0"/>
          </a:p>
        </p:txBody>
      </p:sp>
      <p:sp>
        <p:nvSpPr>
          <p:cNvPr id="9" name="Rectangle 8">
            <a:extLst>
              <a:ext uri="{FF2B5EF4-FFF2-40B4-BE49-F238E27FC236}">
                <a16:creationId xmlns:a16="http://schemas.microsoft.com/office/drawing/2014/main" id="{1434C48D-F1F2-E842-8B4C-8D1C5124A2A4}"/>
              </a:ext>
            </a:extLst>
          </p:cNvPr>
          <p:cNvSpPr/>
          <p:nvPr/>
        </p:nvSpPr>
        <p:spPr>
          <a:xfrm>
            <a:off x="2131295" y="171203"/>
            <a:ext cx="5588000" cy="1200329"/>
          </a:xfrm>
          <a:prstGeom prst="rect">
            <a:avLst/>
          </a:prstGeom>
        </p:spPr>
        <p:txBody>
          <a:bodyPr wrap="square">
            <a:spAutoFit/>
          </a:bodyPr>
          <a:lstStyle/>
          <a:p>
            <a:pPr algn="ctr">
              <a:defRPr/>
            </a:pPr>
            <a:r>
              <a:rPr lang="en-US" sz="3200" b="1" dirty="0">
                <a:solidFill>
                  <a:schemeClr val="accent6"/>
                </a:solidFill>
                <a:latin typeface="Arial" panose="020B0604020202020204" pitchFamily="34" charset="0"/>
                <a:cs typeface="Arial" panose="020B0604020202020204" pitchFamily="34" charset="0"/>
              </a:rPr>
              <a:t>Contact Approach - </a:t>
            </a:r>
          </a:p>
          <a:p>
            <a:pPr algn="ctr">
              <a:defRPr/>
            </a:pPr>
            <a:r>
              <a:rPr lang="en-US" sz="4000" b="1" dirty="0">
                <a:solidFill>
                  <a:schemeClr val="accent6"/>
                </a:solidFill>
                <a:latin typeface="Arial" panose="020B0604020202020204" pitchFamily="34" charset="0"/>
                <a:cs typeface="Arial" panose="020B0604020202020204" pitchFamily="34" charset="0"/>
              </a:rPr>
              <a:t>CREDIBLE</a:t>
            </a:r>
            <a:r>
              <a:rPr lang="en-US" sz="3200" b="1" dirty="0">
                <a:solidFill>
                  <a:schemeClr val="accent6"/>
                </a:solidFill>
                <a:latin typeface="Arial" panose="020B0604020202020204" pitchFamily="34" charset="0"/>
                <a:cs typeface="Arial" panose="020B0604020202020204" pitchFamily="34" charset="0"/>
              </a:rPr>
              <a:t> Contact?</a:t>
            </a:r>
          </a:p>
        </p:txBody>
      </p:sp>
    </p:spTree>
    <p:extLst>
      <p:ext uri="{BB962C8B-B14F-4D97-AF65-F5344CB8AC3E}">
        <p14:creationId xmlns:p14="http://schemas.microsoft.com/office/powerpoint/2010/main" val="2459023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p:cNvGraphicFramePr>
            <a:graphicFrameLocks noGrp="1"/>
          </p:cNvGraphicFramePr>
          <p:nvPr>
            <p:extLst>
              <p:ext uri="{D42A27DB-BD31-4B8C-83A1-F6EECF244321}">
                <p14:modId xmlns:p14="http://schemas.microsoft.com/office/powerpoint/2010/main" val="2551298115"/>
              </p:ext>
            </p:extLst>
          </p:nvPr>
        </p:nvGraphicFramePr>
        <p:xfrm>
          <a:off x="676507" y="967569"/>
          <a:ext cx="10838986" cy="5691315"/>
        </p:xfrm>
        <a:graphic>
          <a:graphicData uri="http://schemas.openxmlformats.org/drawingml/2006/table">
            <a:tbl>
              <a:tblPr/>
              <a:tblGrid>
                <a:gridCol w="5200590">
                  <a:extLst>
                    <a:ext uri="{9D8B030D-6E8A-4147-A177-3AD203B41FA5}">
                      <a16:colId xmlns:a16="http://schemas.microsoft.com/office/drawing/2014/main" val="20000"/>
                    </a:ext>
                  </a:extLst>
                </a:gridCol>
                <a:gridCol w="5638396">
                  <a:extLst>
                    <a:ext uri="{9D8B030D-6E8A-4147-A177-3AD203B41FA5}">
                      <a16:colId xmlns:a16="http://schemas.microsoft.com/office/drawing/2014/main" val="20001"/>
                    </a:ext>
                  </a:extLst>
                </a:gridCol>
              </a:tblGrid>
              <a:tr h="1161543">
                <a:tc>
                  <a:txBody>
                    <a:bodyPr/>
                    <a:lstStyle/>
                    <a:p>
                      <a:pPr algn="ctr">
                        <a:lnSpc>
                          <a:spcPts val="3919"/>
                        </a:lnSpc>
                        <a:defRPr/>
                      </a:pPr>
                      <a:r>
                        <a:rPr lang="en-US" sz="1900" dirty="0">
                          <a:solidFill>
                            <a:srgbClr val="545454"/>
                          </a:solidFill>
                          <a:latin typeface="DM Sans"/>
                        </a:rPr>
                        <a:t>Maintain recovery perspective on a daily basis-  proactively seek out stories.</a:t>
                      </a:r>
                      <a:endParaRPr lang="en-US" sz="700" dirty="0"/>
                    </a:p>
                  </a:txBody>
                  <a:tcPr marL="127000" marR="127000" marT="127000" marB="127000" anchor="ctr">
                    <a:lnL w="0" cap="flat" cmpd="sng" algn="ctr">
                      <a:solidFill>
                        <a:srgbClr val="FE6D73"/>
                      </a:solidFill>
                      <a:prstDash val="solid"/>
                      <a:round/>
                      <a:headEnd type="none" w="med" len="med"/>
                      <a:tailEnd type="none" w="med" len="med"/>
                    </a:lnL>
                    <a:lnR w="9525" cap="flat" cmpd="sng" algn="ctr">
                      <a:solidFill>
                        <a:srgbClr val="FE6D73"/>
                      </a:solidFill>
                      <a:prstDash val="solid"/>
                      <a:round/>
                      <a:headEnd type="none" w="med" len="med"/>
                      <a:tailEnd type="none" w="med" len="med"/>
                    </a:lnR>
                    <a:lnT w="0" cap="flat" cmpd="sng" algn="ctr">
                      <a:solidFill>
                        <a:srgbClr val="FE6D73"/>
                      </a:solidFill>
                      <a:prstDash val="solid"/>
                      <a:round/>
                      <a:headEnd type="none" w="med" len="med"/>
                      <a:tailEnd type="none" w="med" len="med"/>
                    </a:lnT>
                    <a:lnB w="9525" cap="flat" cmpd="sng" algn="ctr">
                      <a:solidFill>
                        <a:srgbClr val="FE6D73"/>
                      </a:solidFill>
                      <a:prstDash val="solid"/>
                      <a:round/>
                      <a:headEnd type="none" w="med" len="med"/>
                      <a:tailEnd type="none" w="med" len="med"/>
                    </a:lnB>
                    <a:solidFill>
                      <a:srgbClr val="FFFFFF"/>
                    </a:solidFill>
                  </a:tcPr>
                </a:tc>
                <a:tc>
                  <a:txBody>
                    <a:bodyPr/>
                    <a:lstStyle/>
                    <a:p>
                      <a:pPr algn="ctr">
                        <a:lnSpc>
                          <a:spcPts val="3919"/>
                        </a:lnSpc>
                        <a:defRPr/>
                      </a:pPr>
                      <a:r>
                        <a:rPr lang="en-US" sz="1900">
                          <a:solidFill>
                            <a:srgbClr val="545454"/>
                          </a:solidFill>
                          <a:latin typeface="DM Sans"/>
                        </a:rPr>
                        <a:t>Reinforce &amp; support resilience &amp; recovery in others.</a:t>
                      </a:r>
                      <a:endParaRPr lang="en-US" sz="700"/>
                    </a:p>
                  </a:txBody>
                  <a:tcPr marL="127000" marR="127000" marT="127000" marB="127000" anchor="ctr">
                    <a:lnL w="9525" cap="flat" cmpd="sng" algn="ctr">
                      <a:solidFill>
                        <a:srgbClr val="FE6D73"/>
                      </a:solidFill>
                      <a:prstDash val="solid"/>
                      <a:round/>
                      <a:headEnd type="none" w="med" len="med"/>
                      <a:tailEnd type="none" w="med" len="med"/>
                    </a:lnL>
                    <a:lnR w="0" cap="flat" cmpd="sng" algn="ctr">
                      <a:solidFill>
                        <a:srgbClr val="FE6D73"/>
                      </a:solidFill>
                      <a:prstDash val="solid"/>
                      <a:round/>
                      <a:headEnd type="none" w="med" len="med"/>
                      <a:tailEnd type="none" w="med" len="med"/>
                    </a:lnR>
                    <a:lnT w="0" cap="flat" cmpd="sng" algn="ctr">
                      <a:solidFill>
                        <a:srgbClr val="FE6D73"/>
                      </a:solidFill>
                      <a:prstDash val="solid"/>
                      <a:round/>
                      <a:headEnd type="none" w="med" len="med"/>
                      <a:tailEnd type="none" w="med" len="med"/>
                    </a:lnT>
                    <a:lnB w="9525" cap="flat" cmpd="sng" algn="ctr">
                      <a:solidFill>
                        <a:srgbClr val="FE6D73"/>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087106">
                <a:tc>
                  <a:txBody>
                    <a:bodyPr/>
                    <a:lstStyle/>
                    <a:p>
                      <a:pPr algn="ctr">
                        <a:lnSpc>
                          <a:spcPts val="3919"/>
                        </a:lnSpc>
                        <a:defRPr/>
                      </a:pPr>
                      <a:r>
                        <a:rPr lang="en-US" sz="1900" dirty="0">
                          <a:solidFill>
                            <a:srgbClr val="545454"/>
                          </a:solidFill>
                          <a:latin typeface="DM Sans"/>
                        </a:rPr>
                        <a:t>Create curiosity - be prepared to speak up when you see stigma.</a:t>
                      </a:r>
                      <a:endParaRPr lang="en-US" sz="700" dirty="0"/>
                    </a:p>
                  </a:txBody>
                  <a:tcPr marL="127000" marR="127000" marT="127000" marB="127000" anchor="ctr">
                    <a:lnL w="0" cap="flat" cmpd="sng" algn="ctr">
                      <a:solidFill>
                        <a:srgbClr val="FE6D73"/>
                      </a:solidFill>
                      <a:prstDash val="solid"/>
                      <a:round/>
                      <a:headEnd type="none" w="med" len="med"/>
                      <a:tailEnd type="none" w="med" len="med"/>
                    </a:lnL>
                    <a:lnR w="9525" cap="flat" cmpd="sng" algn="ctr">
                      <a:solidFill>
                        <a:srgbClr val="FE6D73"/>
                      </a:solidFill>
                      <a:prstDash val="solid"/>
                      <a:round/>
                      <a:headEnd type="none" w="med" len="med"/>
                      <a:tailEnd type="none" w="med" len="med"/>
                    </a:lnR>
                    <a:lnT w="9525" cap="flat" cmpd="sng" algn="ctr">
                      <a:solidFill>
                        <a:srgbClr val="FE6D73"/>
                      </a:solidFill>
                      <a:prstDash val="solid"/>
                      <a:round/>
                      <a:headEnd type="none" w="med" len="med"/>
                      <a:tailEnd type="none" w="med" len="med"/>
                    </a:lnT>
                    <a:lnB w="9525" cap="flat" cmpd="sng" algn="ctr">
                      <a:solidFill>
                        <a:srgbClr val="FE6D73"/>
                      </a:solidFill>
                      <a:prstDash val="solid"/>
                      <a:round/>
                      <a:headEnd type="none" w="med" len="med"/>
                      <a:tailEnd type="none" w="med" len="med"/>
                    </a:lnB>
                    <a:solidFill>
                      <a:srgbClr val="FFFFFF"/>
                    </a:solidFill>
                  </a:tcPr>
                </a:tc>
                <a:tc>
                  <a:txBody>
                    <a:bodyPr/>
                    <a:lstStyle/>
                    <a:p>
                      <a:pPr algn="ctr">
                        <a:lnSpc>
                          <a:spcPts val="3779"/>
                        </a:lnSpc>
                        <a:defRPr/>
                      </a:pPr>
                      <a:r>
                        <a:rPr lang="en-US" sz="1800">
                          <a:solidFill>
                            <a:srgbClr val="545454"/>
                          </a:solidFill>
                          <a:latin typeface="DM Sans"/>
                        </a:rPr>
                        <a:t>Consider the story you can tell about recovery.</a:t>
                      </a:r>
                      <a:endParaRPr lang="en-US" sz="700"/>
                    </a:p>
                  </a:txBody>
                  <a:tcPr marL="127000" marR="127000" marT="127000" marB="127000" anchor="ctr">
                    <a:lnL w="9525" cap="flat" cmpd="sng" algn="ctr">
                      <a:solidFill>
                        <a:srgbClr val="FE6D73"/>
                      </a:solidFill>
                      <a:prstDash val="solid"/>
                      <a:round/>
                      <a:headEnd type="none" w="med" len="med"/>
                      <a:tailEnd type="none" w="med" len="med"/>
                    </a:lnL>
                    <a:lnR w="0" cap="flat" cmpd="sng" algn="ctr">
                      <a:solidFill>
                        <a:srgbClr val="FE6D73"/>
                      </a:solidFill>
                      <a:prstDash val="solid"/>
                      <a:round/>
                      <a:headEnd type="none" w="med" len="med"/>
                      <a:tailEnd type="none" w="med" len="med"/>
                    </a:lnR>
                    <a:lnT w="9525" cap="flat" cmpd="sng" algn="ctr">
                      <a:solidFill>
                        <a:srgbClr val="FE6D73"/>
                      </a:solidFill>
                      <a:prstDash val="solid"/>
                      <a:round/>
                      <a:headEnd type="none" w="med" len="med"/>
                      <a:tailEnd type="none" w="med" len="med"/>
                    </a:lnT>
                    <a:lnB w="9525" cap="flat" cmpd="sng" algn="ctr">
                      <a:solidFill>
                        <a:srgbClr val="FE6D73"/>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087106">
                <a:tc>
                  <a:txBody>
                    <a:bodyPr/>
                    <a:lstStyle/>
                    <a:p>
                      <a:pPr algn="ctr">
                        <a:lnSpc>
                          <a:spcPts val="3919"/>
                        </a:lnSpc>
                        <a:defRPr/>
                      </a:pPr>
                      <a:r>
                        <a:rPr lang="en-US" sz="1900">
                          <a:solidFill>
                            <a:srgbClr val="545454"/>
                          </a:solidFill>
                          <a:latin typeface="DM Sans"/>
                        </a:rPr>
                        <a:t>Bring the conversation to your community.</a:t>
                      </a:r>
                      <a:endParaRPr lang="en-US" sz="700"/>
                    </a:p>
                  </a:txBody>
                  <a:tcPr marL="127000" marR="127000" marT="127000" marB="127000" anchor="ctr">
                    <a:lnL w="0" cap="flat" cmpd="sng" algn="ctr">
                      <a:solidFill>
                        <a:srgbClr val="FE6D73"/>
                      </a:solidFill>
                      <a:prstDash val="solid"/>
                      <a:round/>
                      <a:headEnd type="none" w="med" len="med"/>
                      <a:tailEnd type="none" w="med" len="med"/>
                    </a:lnL>
                    <a:lnR w="9525" cap="flat" cmpd="sng" algn="ctr">
                      <a:solidFill>
                        <a:srgbClr val="FE6D73"/>
                      </a:solidFill>
                      <a:prstDash val="solid"/>
                      <a:round/>
                      <a:headEnd type="none" w="med" len="med"/>
                      <a:tailEnd type="none" w="med" len="med"/>
                    </a:lnR>
                    <a:lnT w="9525" cap="flat" cmpd="sng" algn="ctr">
                      <a:solidFill>
                        <a:srgbClr val="FE6D73"/>
                      </a:solidFill>
                      <a:prstDash val="solid"/>
                      <a:round/>
                      <a:headEnd type="none" w="med" len="med"/>
                      <a:tailEnd type="none" w="med" len="med"/>
                    </a:lnT>
                    <a:lnB w="9525" cap="flat" cmpd="sng" algn="ctr">
                      <a:solidFill>
                        <a:srgbClr val="FE6D73"/>
                      </a:solidFill>
                      <a:prstDash val="solid"/>
                      <a:round/>
                      <a:headEnd type="none" w="med" len="med"/>
                      <a:tailEnd type="none" w="med" len="med"/>
                    </a:lnB>
                    <a:solidFill>
                      <a:srgbClr val="FFFFFF"/>
                    </a:solidFill>
                  </a:tcPr>
                </a:tc>
                <a:tc>
                  <a:txBody>
                    <a:bodyPr/>
                    <a:lstStyle/>
                    <a:p>
                      <a:pPr algn="ctr">
                        <a:lnSpc>
                          <a:spcPts val="3919"/>
                        </a:lnSpc>
                        <a:defRPr/>
                      </a:pPr>
                      <a:r>
                        <a:rPr lang="en-US" sz="1900" dirty="0">
                          <a:solidFill>
                            <a:srgbClr val="545454"/>
                          </a:solidFill>
                          <a:latin typeface="DM Sans"/>
                        </a:rPr>
                        <a:t>Be a safe and supportive person when someone needs it.</a:t>
                      </a:r>
                      <a:endParaRPr lang="en-US" sz="700" dirty="0"/>
                    </a:p>
                  </a:txBody>
                  <a:tcPr marL="127000" marR="127000" marT="127000" marB="127000" anchor="ctr">
                    <a:lnL w="9525" cap="flat" cmpd="sng" algn="ctr">
                      <a:solidFill>
                        <a:srgbClr val="FE6D73"/>
                      </a:solidFill>
                      <a:prstDash val="solid"/>
                      <a:round/>
                      <a:headEnd type="none" w="med" len="med"/>
                      <a:tailEnd type="none" w="med" len="med"/>
                    </a:lnL>
                    <a:lnR w="0" cap="flat" cmpd="sng" algn="ctr">
                      <a:solidFill>
                        <a:srgbClr val="FE6D73"/>
                      </a:solidFill>
                      <a:prstDash val="solid"/>
                      <a:round/>
                      <a:headEnd type="none" w="med" len="med"/>
                      <a:tailEnd type="none" w="med" len="med"/>
                    </a:lnR>
                    <a:lnT w="9525" cap="flat" cmpd="sng" algn="ctr">
                      <a:solidFill>
                        <a:srgbClr val="FE6D73"/>
                      </a:solidFill>
                      <a:prstDash val="solid"/>
                      <a:round/>
                      <a:headEnd type="none" w="med" len="med"/>
                      <a:tailEnd type="none" w="med" len="med"/>
                    </a:lnT>
                    <a:lnB w="9525" cap="flat" cmpd="sng" algn="ctr">
                      <a:solidFill>
                        <a:srgbClr val="FE6D73"/>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952963">
                <a:tc>
                  <a:txBody>
                    <a:bodyPr/>
                    <a:lstStyle/>
                    <a:p>
                      <a:pPr algn="ctr">
                        <a:lnSpc>
                          <a:spcPts val="3919"/>
                        </a:lnSpc>
                        <a:defRPr/>
                      </a:pPr>
                      <a:r>
                        <a:rPr lang="en-US" sz="1900">
                          <a:solidFill>
                            <a:srgbClr val="545454"/>
                          </a:solidFill>
                          <a:latin typeface="DM Sans"/>
                        </a:rPr>
                        <a:t>Challenge your own stigmatizing beliefs you may hold about those who experience  a mental health conversation.</a:t>
                      </a:r>
                      <a:endParaRPr lang="en-US" sz="700"/>
                    </a:p>
                    <a:p>
                      <a:pPr algn="ctr">
                        <a:lnSpc>
                          <a:spcPts val="3919"/>
                        </a:lnSpc>
                      </a:pPr>
                      <a:endParaRPr lang="en-US" sz="700"/>
                    </a:p>
                  </a:txBody>
                  <a:tcPr marL="127000" marR="127000" marT="127000" marB="127000" anchor="ctr">
                    <a:lnL w="0" cap="flat" cmpd="sng" algn="ctr">
                      <a:solidFill>
                        <a:srgbClr val="FE6D73"/>
                      </a:solidFill>
                      <a:prstDash val="solid"/>
                      <a:round/>
                      <a:headEnd type="none" w="med" len="med"/>
                      <a:tailEnd type="none" w="med" len="med"/>
                    </a:lnL>
                    <a:lnR w="9525" cap="flat" cmpd="sng" algn="ctr">
                      <a:solidFill>
                        <a:srgbClr val="FE6D73"/>
                      </a:solidFill>
                      <a:prstDash val="solid"/>
                      <a:round/>
                      <a:headEnd type="none" w="med" len="med"/>
                      <a:tailEnd type="none" w="med" len="med"/>
                    </a:lnR>
                    <a:lnT w="9525" cap="flat" cmpd="sng" algn="ctr">
                      <a:solidFill>
                        <a:srgbClr val="FE6D73"/>
                      </a:solidFill>
                      <a:prstDash val="solid"/>
                      <a:round/>
                      <a:headEnd type="none" w="med" len="med"/>
                      <a:tailEnd type="none" w="med" len="med"/>
                    </a:lnT>
                    <a:lnB w="0" cap="flat" cmpd="sng" algn="ctr">
                      <a:solidFill>
                        <a:srgbClr val="FE6D73"/>
                      </a:solidFill>
                      <a:prstDash val="solid"/>
                      <a:round/>
                      <a:headEnd type="none" w="med" len="med"/>
                      <a:tailEnd type="none" w="med" len="med"/>
                    </a:lnB>
                    <a:solidFill>
                      <a:srgbClr val="FFFFFF"/>
                    </a:solidFill>
                  </a:tcPr>
                </a:tc>
                <a:tc>
                  <a:txBody>
                    <a:bodyPr/>
                    <a:lstStyle/>
                    <a:p>
                      <a:pPr algn="ctr">
                        <a:lnSpc>
                          <a:spcPts val="3919"/>
                        </a:lnSpc>
                        <a:defRPr/>
                      </a:pPr>
                      <a:r>
                        <a:rPr lang="en-US" sz="1900" dirty="0">
                          <a:solidFill>
                            <a:srgbClr val="545454"/>
                          </a:solidFill>
                          <a:latin typeface="DM Sans"/>
                        </a:rPr>
                        <a:t>Tend to your own wellbeing.</a:t>
                      </a:r>
                      <a:endParaRPr lang="en-US" sz="700" dirty="0"/>
                    </a:p>
                    <a:p>
                      <a:pPr algn="ctr">
                        <a:lnSpc>
                          <a:spcPts val="3919"/>
                        </a:lnSpc>
                      </a:pPr>
                      <a:endParaRPr lang="en-US" sz="700" dirty="0"/>
                    </a:p>
                  </a:txBody>
                  <a:tcPr marL="127000" marR="127000" marT="127000" marB="127000" anchor="ctr">
                    <a:lnL w="9525" cap="flat" cmpd="sng" algn="ctr">
                      <a:solidFill>
                        <a:srgbClr val="FE6D73"/>
                      </a:solidFill>
                      <a:prstDash val="solid"/>
                      <a:round/>
                      <a:headEnd type="none" w="med" len="med"/>
                      <a:tailEnd type="none" w="med" len="med"/>
                    </a:lnL>
                    <a:lnR w="0" cap="flat" cmpd="sng" algn="ctr">
                      <a:solidFill>
                        <a:srgbClr val="FE6D73"/>
                      </a:solidFill>
                      <a:prstDash val="solid"/>
                      <a:round/>
                      <a:headEnd type="none" w="med" len="med"/>
                      <a:tailEnd type="none" w="med" len="med"/>
                    </a:lnR>
                    <a:lnT w="9525" cap="flat" cmpd="sng" algn="ctr">
                      <a:solidFill>
                        <a:srgbClr val="FE6D73"/>
                      </a:solidFill>
                      <a:prstDash val="solid"/>
                      <a:round/>
                      <a:headEnd type="none" w="med" len="med"/>
                      <a:tailEnd type="none" w="med" len="med"/>
                    </a:lnT>
                    <a:lnB w="0" cap="flat" cmpd="sng" algn="ctr">
                      <a:solidFill>
                        <a:srgbClr val="FE6D73"/>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2" name="Title 1">
            <a:extLst>
              <a:ext uri="{FF2B5EF4-FFF2-40B4-BE49-F238E27FC236}">
                <a16:creationId xmlns:a16="http://schemas.microsoft.com/office/drawing/2014/main" id="{1891C4A9-0A00-7C2D-5521-A21273F9137E}"/>
              </a:ext>
            </a:extLst>
          </p:cNvPr>
          <p:cNvSpPr>
            <a:spLocks noGrp="1"/>
          </p:cNvSpPr>
          <p:nvPr>
            <p:ph type="title"/>
          </p:nvPr>
        </p:nvSpPr>
        <p:spPr>
          <a:xfrm>
            <a:off x="-699740" y="0"/>
            <a:ext cx="13591478" cy="1325563"/>
          </a:xfrm>
        </p:spPr>
        <p:txBody>
          <a:bodyPr>
            <a:normAutofit/>
          </a:bodyPr>
          <a:lstStyle/>
          <a:p>
            <a:pPr algn="ctr"/>
            <a:r>
              <a:rPr lang="en-US" sz="3200" dirty="0"/>
              <a:t>WHAT CAN YOU DO TODAY TO REDUCE STIGMA?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1432314" y="1503926"/>
            <a:ext cx="5036942" cy="810735"/>
          </a:xfrm>
          <a:prstGeom prst="rect">
            <a:avLst/>
          </a:prstGeom>
        </p:spPr>
        <p:txBody>
          <a:bodyPr wrap="square" lIns="0" tIns="0" rIns="0" bIns="0" rtlCol="0" anchor="t">
            <a:spAutoFit/>
          </a:bodyPr>
          <a:lstStyle/>
          <a:p>
            <a:pPr>
              <a:lnSpc>
                <a:spcPts val="6026"/>
              </a:lnSpc>
              <a:spcBef>
                <a:spcPct val="0"/>
              </a:spcBef>
            </a:pPr>
            <a:r>
              <a:rPr lang="en-US" sz="8000" dirty="0">
                <a:solidFill>
                  <a:srgbClr val="545454"/>
                </a:solidFill>
                <a:latin typeface="Kollektif Bold"/>
              </a:rPr>
              <a:t>AGENDA</a:t>
            </a:r>
          </a:p>
        </p:txBody>
      </p:sp>
      <p:grpSp>
        <p:nvGrpSpPr>
          <p:cNvPr id="7" name="Group 7"/>
          <p:cNvGrpSpPr/>
          <p:nvPr/>
        </p:nvGrpSpPr>
        <p:grpSpPr>
          <a:xfrm>
            <a:off x="1468536" y="2508752"/>
            <a:ext cx="4304078" cy="2313048"/>
            <a:chOff x="288453" y="-2694534"/>
            <a:chExt cx="3679151" cy="1880541"/>
          </a:xfrm>
        </p:grpSpPr>
        <p:sp>
          <p:nvSpPr>
            <p:cNvPr id="8" name="Freeform 8"/>
            <p:cNvSpPr/>
            <p:nvPr/>
          </p:nvSpPr>
          <p:spPr>
            <a:xfrm>
              <a:off x="288453" y="-2568535"/>
              <a:ext cx="3679151" cy="1754542"/>
            </a:xfrm>
            <a:custGeom>
              <a:avLst/>
              <a:gdLst/>
              <a:ahLst/>
              <a:cxnLst/>
              <a:rect l="l" t="t" r="r" b="b"/>
              <a:pathLst>
                <a:path w="3679151" h="1754542">
                  <a:moveTo>
                    <a:pt x="47625" y="0"/>
                  </a:moveTo>
                  <a:lnTo>
                    <a:pt x="3631526" y="0"/>
                  </a:lnTo>
                  <a:cubicBezTo>
                    <a:pt x="3657828" y="0"/>
                    <a:pt x="3679151" y="21322"/>
                    <a:pt x="3679151" y="47625"/>
                  </a:cubicBezTo>
                  <a:lnTo>
                    <a:pt x="3679151" y="1706917"/>
                  </a:lnTo>
                  <a:cubicBezTo>
                    <a:pt x="3679151" y="1733219"/>
                    <a:pt x="3657828" y="1754542"/>
                    <a:pt x="3631526" y="1754542"/>
                  </a:cubicBezTo>
                  <a:lnTo>
                    <a:pt x="47625" y="1754542"/>
                  </a:lnTo>
                  <a:cubicBezTo>
                    <a:pt x="21322" y="1754542"/>
                    <a:pt x="0" y="1733219"/>
                    <a:pt x="0" y="1706917"/>
                  </a:cubicBezTo>
                  <a:lnTo>
                    <a:pt x="0" y="47625"/>
                  </a:lnTo>
                  <a:cubicBezTo>
                    <a:pt x="0" y="21322"/>
                    <a:pt x="21322" y="0"/>
                    <a:pt x="47625" y="0"/>
                  </a:cubicBezTo>
                  <a:close/>
                </a:path>
              </a:pathLst>
            </a:custGeom>
            <a:solidFill>
              <a:srgbClr val="FFCB77"/>
            </a:solidFill>
            <a:ln>
              <a:noFill/>
            </a:ln>
          </p:spPr>
          <p:txBody>
            <a:bodyPr/>
            <a:lstStyle/>
            <a:p>
              <a:endParaRPr lang="en-US" sz="1200" dirty="0"/>
            </a:p>
          </p:txBody>
        </p:sp>
        <p:sp>
          <p:nvSpPr>
            <p:cNvPr id="9" name="TextBox 9"/>
            <p:cNvSpPr txBox="1"/>
            <p:nvPr/>
          </p:nvSpPr>
          <p:spPr>
            <a:xfrm>
              <a:off x="288455" y="-2694534"/>
              <a:ext cx="3679149" cy="1829325"/>
            </a:xfrm>
            <a:prstGeom prst="rect">
              <a:avLst/>
            </a:prstGeom>
          </p:spPr>
          <p:txBody>
            <a:bodyPr lIns="169333" tIns="169333" rIns="169333" bIns="169333" rtlCol="0" anchor="ctr"/>
            <a:lstStyle/>
            <a:p>
              <a:pPr algn="ctr">
                <a:lnSpc>
                  <a:spcPts val="2426"/>
                </a:lnSpc>
              </a:pPr>
              <a:r>
                <a:rPr lang="en-US" sz="1733" dirty="0">
                  <a:solidFill>
                    <a:srgbClr val="545454"/>
                  </a:solidFill>
                  <a:latin typeface="DM Sans"/>
                </a:rPr>
                <a:t>"What mental health needs is more sunlight, more candor, and more unashamed conversation" - Glen Close </a:t>
              </a:r>
            </a:p>
          </p:txBody>
        </p:sp>
      </p:grpSp>
      <p:sp>
        <p:nvSpPr>
          <p:cNvPr id="10" name="TextBox 10"/>
          <p:cNvSpPr txBox="1"/>
          <p:nvPr/>
        </p:nvSpPr>
        <p:spPr>
          <a:xfrm>
            <a:off x="6469259" y="936631"/>
            <a:ext cx="5036942" cy="1208921"/>
          </a:xfrm>
          <a:prstGeom prst="rect">
            <a:avLst/>
          </a:prstGeom>
        </p:spPr>
        <p:txBody>
          <a:bodyPr lIns="0" tIns="0" rIns="0" bIns="0" rtlCol="0" anchor="t">
            <a:spAutoFit/>
          </a:bodyPr>
          <a:lstStyle/>
          <a:p>
            <a:pPr marL="498251" lvl="1" indent="-248914">
              <a:lnSpc>
                <a:spcPts val="3231"/>
              </a:lnSpc>
              <a:buFont typeface="Arial"/>
              <a:buChar char="•"/>
            </a:pPr>
            <a:r>
              <a:rPr lang="en-US" sz="2301">
                <a:solidFill>
                  <a:srgbClr val="545454"/>
                </a:solidFill>
                <a:latin typeface="DM Sans"/>
              </a:rPr>
              <a:t>Background on Rogers Behavioral Health and WISE Initiative for Stigma Elimination</a:t>
            </a:r>
            <a:endParaRPr lang="en-US" sz="1200">
              <a:highlight>
                <a:srgbClr val="FFFF00"/>
              </a:highlight>
            </a:endParaRPr>
          </a:p>
        </p:txBody>
      </p:sp>
      <p:sp>
        <p:nvSpPr>
          <p:cNvPr id="11" name="TextBox 11"/>
          <p:cNvSpPr txBox="1"/>
          <p:nvPr/>
        </p:nvSpPr>
        <p:spPr>
          <a:xfrm>
            <a:off x="6469256" y="2314661"/>
            <a:ext cx="5036942" cy="388183"/>
          </a:xfrm>
          <a:prstGeom prst="rect">
            <a:avLst/>
          </a:prstGeom>
        </p:spPr>
        <p:txBody>
          <a:bodyPr lIns="0" tIns="0" rIns="0" bIns="0" rtlCol="0" anchor="t">
            <a:spAutoFit/>
          </a:bodyPr>
          <a:lstStyle/>
          <a:p>
            <a:pPr marL="498251" lvl="1" indent="-248914">
              <a:lnSpc>
                <a:spcPts val="3231"/>
              </a:lnSpc>
              <a:buFont typeface="Arial"/>
              <a:buChar char="•"/>
            </a:pPr>
            <a:r>
              <a:rPr lang="en-US" sz="2301">
                <a:solidFill>
                  <a:srgbClr val="545454"/>
                </a:solidFill>
                <a:latin typeface="DM Sans"/>
              </a:rPr>
              <a:t>The components of stigma</a:t>
            </a:r>
            <a:endParaRPr lang="en-US" sz="1200"/>
          </a:p>
        </p:txBody>
      </p:sp>
      <p:sp>
        <p:nvSpPr>
          <p:cNvPr id="12" name="TextBox 12"/>
          <p:cNvSpPr txBox="1"/>
          <p:nvPr/>
        </p:nvSpPr>
        <p:spPr>
          <a:xfrm>
            <a:off x="6469256" y="2948166"/>
            <a:ext cx="5036942" cy="392287"/>
          </a:xfrm>
          <a:prstGeom prst="rect">
            <a:avLst/>
          </a:prstGeom>
        </p:spPr>
        <p:txBody>
          <a:bodyPr lIns="0" tIns="0" rIns="0" bIns="0" rtlCol="0" anchor="t">
            <a:spAutoFit/>
          </a:bodyPr>
          <a:lstStyle/>
          <a:p>
            <a:pPr marL="498394" lvl="1" indent="-249197">
              <a:lnSpc>
                <a:spcPts val="3231"/>
              </a:lnSpc>
              <a:buFont typeface="Arial"/>
              <a:buChar char="•"/>
            </a:pPr>
            <a:r>
              <a:rPr lang="en-US" sz="2307">
                <a:solidFill>
                  <a:srgbClr val="545454"/>
                </a:solidFill>
                <a:latin typeface="DM Sans"/>
              </a:rPr>
              <a:t>The ongoing impact of stigma</a:t>
            </a:r>
          </a:p>
        </p:txBody>
      </p:sp>
      <p:sp>
        <p:nvSpPr>
          <p:cNvPr id="13" name="TextBox 13"/>
          <p:cNvSpPr txBox="1"/>
          <p:nvPr/>
        </p:nvSpPr>
        <p:spPr>
          <a:xfrm>
            <a:off x="6469256" y="3581666"/>
            <a:ext cx="5036942" cy="798552"/>
          </a:xfrm>
          <a:prstGeom prst="rect">
            <a:avLst/>
          </a:prstGeom>
        </p:spPr>
        <p:txBody>
          <a:bodyPr lIns="0" tIns="0" rIns="0" bIns="0" rtlCol="0" anchor="t">
            <a:spAutoFit/>
          </a:bodyPr>
          <a:lstStyle/>
          <a:p>
            <a:pPr marL="498251" lvl="1" indent="-248914">
              <a:lnSpc>
                <a:spcPts val="3231"/>
              </a:lnSpc>
              <a:buFont typeface="Arial"/>
              <a:buChar char="•"/>
            </a:pPr>
            <a:r>
              <a:rPr lang="en-US" sz="2301" dirty="0">
                <a:solidFill>
                  <a:srgbClr val="545454"/>
                </a:solidFill>
                <a:latin typeface="DM Sans"/>
              </a:rPr>
              <a:t>Research on what impacts stigma</a:t>
            </a:r>
            <a:endParaRPr lang="en-US" sz="2301" dirty="0"/>
          </a:p>
        </p:txBody>
      </p:sp>
      <p:sp>
        <p:nvSpPr>
          <p:cNvPr id="14" name="TextBox 14"/>
          <p:cNvSpPr txBox="1"/>
          <p:nvPr/>
        </p:nvSpPr>
        <p:spPr>
          <a:xfrm>
            <a:off x="6469256" y="4625657"/>
            <a:ext cx="5036942" cy="392287"/>
          </a:xfrm>
          <a:prstGeom prst="rect">
            <a:avLst/>
          </a:prstGeom>
        </p:spPr>
        <p:txBody>
          <a:bodyPr lIns="0" tIns="0" rIns="0" bIns="0" rtlCol="0" anchor="t">
            <a:spAutoFit/>
          </a:bodyPr>
          <a:lstStyle/>
          <a:p>
            <a:pPr marL="498394" lvl="1" indent="-249197">
              <a:lnSpc>
                <a:spcPts val="3231"/>
              </a:lnSpc>
              <a:buFont typeface="Arial"/>
              <a:buChar char="•"/>
            </a:pPr>
            <a:r>
              <a:rPr lang="en-US" sz="2307">
                <a:solidFill>
                  <a:srgbClr val="545454"/>
                </a:solidFill>
                <a:latin typeface="DM Sans"/>
              </a:rPr>
              <a:t>What you can do today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676051" y="5764925"/>
            <a:ext cx="10922000" cy="65759"/>
          </a:xfrm>
          <a:prstGeom prst="line">
            <a:avLst/>
          </a:prstGeom>
          <a:ln w="19050" cap="rnd">
            <a:solidFill>
              <a:srgbClr val="227C9D"/>
            </a:solidFill>
            <a:prstDash val="solid"/>
            <a:headEnd type="none" w="sm" len="sm"/>
            <a:tailEnd type="none" w="sm" len="sm"/>
          </a:ln>
        </p:spPr>
        <p:txBody>
          <a:bodyPr/>
          <a:lstStyle/>
          <a:p>
            <a:endParaRPr lang="en-US" sz="1200"/>
          </a:p>
        </p:txBody>
      </p:sp>
      <p:grpSp>
        <p:nvGrpSpPr>
          <p:cNvPr id="3" name="Group 3"/>
          <p:cNvGrpSpPr/>
          <p:nvPr/>
        </p:nvGrpSpPr>
        <p:grpSpPr>
          <a:xfrm>
            <a:off x="676051" y="2578392"/>
            <a:ext cx="2243283" cy="2937980"/>
            <a:chOff x="0" y="-230977"/>
            <a:chExt cx="4486566" cy="5875959"/>
          </a:xfrm>
        </p:grpSpPr>
        <p:sp>
          <p:nvSpPr>
            <p:cNvPr id="4" name="TextBox 4"/>
            <p:cNvSpPr txBox="1"/>
            <p:nvPr/>
          </p:nvSpPr>
          <p:spPr>
            <a:xfrm>
              <a:off x="0" y="-230977"/>
              <a:ext cx="4486566" cy="1441934"/>
            </a:xfrm>
            <a:prstGeom prst="rect">
              <a:avLst/>
            </a:prstGeom>
          </p:spPr>
          <p:txBody>
            <a:bodyPr lIns="0" tIns="0" rIns="0" bIns="0" rtlCol="0" anchor="t">
              <a:spAutoFit/>
            </a:bodyPr>
            <a:lstStyle/>
            <a:p>
              <a:pPr>
                <a:lnSpc>
                  <a:spcPts val="2880"/>
                </a:lnSpc>
                <a:spcBef>
                  <a:spcPct val="0"/>
                </a:spcBef>
              </a:pPr>
              <a:r>
                <a:rPr lang="en-US" sz="2400">
                  <a:solidFill>
                    <a:srgbClr val="545454"/>
                  </a:solidFill>
                  <a:latin typeface="Kollektif Bold"/>
                </a:rPr>
                <a:t>COMPASSION RESILIENCE </a:t>
              </a:r>
            </a:p>
          </p:txBody>
        </p:sp>
        <p:sp>
          <p:nvSpPr>
            <p:cNvPr id="5" name="TextBox 5"/>
            <p:cNvSpPr txBox="1"/>
            <p:nvPr/>
          </p:nvSpPr>
          <p:spPr>
            <a:xfrm>
              <a:off x="0" y="1293023"/>
              <a:ext cx="4486566" cy="4351959"/>
            </a:xfrm>
            <a:prstGeom prst="rect">
              <a:avLst/>
            </a:prstGeom>
          </p:spPr>
          <p:txBody>
            <a:bodyPr lIns="0" tIns="0" rIns="0" bIns="0" rtlCol="0" anchor="t">
              <a:spAutoFit/>
            </a:bodyPr>
            <a:lstStyle/>
            <a:p>
              <a:pPr>
                <a:lnSpc>
                  <a:spcPts val="1867"/>
                </a:lnSpc>
                <a:spcBef>
                  <a:spcPct val="0"/>
                </a:spcBef>
              </a:pPr>
              <a:r>
                <a:rPr lang="en-US" sz="1200">
                  <a:solidFill>
                    <a:srgbClr val="545454"/>
                  </a:solidFill>
                  <a:latin typeface="DM Sans"/>
                </a:rPr>
                <a:t>The Compassion Resilience Toolkits provide support and resources to help organizations, teams, and caregivers build and maintain a culture of well-being and compassion. There are three available toolkits: Schools, Health and Human Services, and Parent and Caregiver.</a:t>
              </a:r>
            </a:p>
          </p:txBody>
        </p:sp>
      </p:grpSp>
      <p:grpSp>
        <p:nvGrpSpPr>
          <p:cNvPr id="6" name="Group 6"/>
          <p:cNvGrpSpPr/>
          <p:nvPr/>
        </p:nvGrpSpPr>
        <p:grpSpPr>
          <a:xfrm>
            <a:off x="3671572" y="2763787"/>
            <a:ext cx="2367221" cy="3125533"/>
            <a:chOff x="1461472" y="-836106"/>
            <a:chExt cx="4734439" cy="6251061"/>
          </a:xfrm>
        </p:grpSpPr>
        <p:sp>
          <p:nvSpPr>
            <p:cNvPr id="7" name="TextBox 7"/>
            <p:cNvSpPr txBox="1"/>
            <p:nvPr/>
          </p:nvSpPr>
          <p:spPr>
            <a:xfrm>
              <a:off x="1461472" y="-836106"/>
              <a:ext cx="4486563" cy="698139"/>
            </a:xfrm>
            <a:prstGeom prst="rect">
              <a:avLst/>
            </a:prstGeom>
          </p:spPr>
          <p:txBody>
            <a:bodyPr lIns="0" tIns="0" rIns="0" bIns="0" rtlCol="0" anchor="t">
              <a:spAutoFit/>
            </a:bodyPr>
            <a:lstStyle/>
            <a:p>
              <a:pPr>
                <a:lnSpc>
                  <a:spcPts val="2880"/>
                </a:lnSpc>
                <a:spcBef>
                  <a:spcPct val="0"/>
                </a:spcBef>
              </a:pPr>
              <a:r>
                <a:rPr lang="en-US" sz="2400">
                  <a:solidFill>
                    <a:srgbClr val="545454"/>
                  </a:solidFill>
                  <a:latin typeface="Kollektif Bold"/>
                </a:rPr>
                <a:t>UP TO ME </a:t>
              </a:r>
            </a:p>
          </p:txBody>
        </p:sp>
        <p:sp>
          <p:nvSpPr>
            <p:cNvPr id="8" name="TextBox 8"/>
            <p:cNvSpPr txBox="1"/>
            <p:nvPr/>
          </p:nvSpPr>
          <p:spPr>
            <a:xfrm>
              <a:off x="1499990" y="355497"/>
              <a:ext cx="4695921" cy="5059458"/>
            </a:xfrm>
            <a:prstGeom prst="rect">
              <a:avLst/>
            </a:prstGeom>
          </p:spPr>
          <p:txBody>
            <a:bodyPr wrap="square" lIns="0" tIns="0" rIns="0" bIns="0" rtlCol="0" anchor="t">
              <a:spAutoFit/>
            </a:bodyPr>
            <a:lstStyle/>
            <a:p>
              <a:pPr>
                <a:lnSpc>
                  <a:spcPts val="1843"/>
                </a:lnSpc>
              </a:pPr>
              <a:r>
                <a:rPr lang="en-US" sz="1301" dirty="0">
                  <a:solidFill>
                    <a:srgbClr val="545454"/>
                  </a:solidFill>
                  <a:latin typeface="DM Sans"/>
                </a:rPr>
                <a:t>The Up to Me curriculum helps people make choices on whether and how they share about mental health and other conditions. There are four available curriculums: Up to Me (Adult), Up to Me (Teens),  Up to Us (Family), Up to Me - Tourette. </a:t>
              </a:r>
            </a:p>
            <a:p>
              <a:pPr>
                <a:lnSpc>
                  <a:spcPts val="1843"/>
                </a:lnSpc>
              </a:pPr>
              <a:endParaRPr lang="en-US" sz="1317" dirty="0">
                <a:solidFill>
                  <a:srgbClr val="545454"/>
                </a:solidFill>
                <a:latin typeface="DM Sans"/>
              </a:endParaRPr>
            </a:p>
            <a:p>
              <a:pPr>
                <a:lnSpc>
                  <a:spcPts val="1843"/>
                </a:lnSpc>
                <a:spcBef>
                  <a:spcPct val="0"/>
                </a:spcBef>
              </a:pPr>
              <a:endParaRPr lang="en-US" sz="1317" dirty="0">
                <a:solidFill>
                  <a:srgbClr val="545454"/>
                </a:solidFill>
                <a:latin typeface="DM Sans"/>
              </a:endParaRPr>
            </a:p>
          </p:txBody>
        </p:sp>
      </p:grpSp>
      <p:grpSp>
        <p:nvGrpSpPr>
          <p:cNvPr id="9" name="Group 9"/>
          <p:cNvGrpSpPr/>
          <p:nvPr/>
        </p:nvGrpSpPr>
        <p:grpSpPr>
          <a:xfrm>
            <a:off x="9588271" y="2763787"/>
            <a:ext cx="2243285" cy="2446936"/>
            <a:chOff x="1052148" y="-122729"/>
            <a:chExt cx="4486567" cy="4893871"/>
          </a:xfrm>
        </p:grpSpPr>
        <p:sp>
          <p:nvSpPr>
            <p:cNvPr id="10" name="TextBox 10"/>
            <p:cNvSpPr txBox="1"/>
            <p:nvPr/>
          </p:nvSpPr>
          <p:spPr>
            <a:xfrm>
              <a:off x="1052152" y="-122729"/>
              <a:ext cx="4486563" cy="698140"/>
            </a:xfrm>
            <a:prstGeom prst="rect">
              <a:avLst/>
            </a:prstGeom>
          </p:spPr>
          <p:txBody>
            <a:bodyPr lIns="0" tIns="0" rIns="0" bIns="0" rtlCol="0" anchor="t">
              <a:spAutoFit/>
            </a:bodyPr>
            <a:lstStyle/>
            <a:p>
              <a:pPr>
                <a:lnSpc>
                  <a:spcPts val="2880"/>
                </a:lnSpc>
                <a:spcBef>
                  <a:spcPct val="0"/>
                </a:spcBef>
              </a:pPr>
              <a:r>
                <a:rPr lang="en-US" sz="2400">
                  <a:solidFill>
                    <a:srgbClr val="545454"/>
                  </a:solidFill>
                  <a:latin typeface="Kollektif Bold"/>
                </a:rPr>
                <a:t>SAFE PERSON</a:t>
              </a:r>
            </a:p>
          </p:txBody>
        </p:sp>
        <p:sp>
          <p:nvSpPr>
            <p:cNvPr id="11" name="TextBox 11"/>
            <p:cNvSpPr txBox="1"/>
            <p:nvPr/>
          </p:nvSpPr>
          <p:spPr>
            <a:xfrm>
              <a:off x="1052148" y="896877"/>
              <a:ext cx="4486563" cy="3874265"/>
            </a:xfrm>
            <a:prstGeom prst="rect">
              <a:avLst/>
            </a:prstGeom>
          </p:spPr>
          <p:txBody>
            <a:bodyPr lIns="0" tIns="0" rIns="0" bIns="0" rtlCol="0" anchor="t">
              <a:spAutoFit/>
            </a:bodyPr>
            <a:lstStyle/>
            <a:p>
              <a:pPr>
                <a:lnSpc>
                  <a:spcPts val="1867"/>
                </a:lnSpc>
                <a:spcBef>
                  <a:spcPct val="0"/>
                </a:spcBef>
              </a:pPr>
              <a:r>
                <a:rPr lang="en-US" sz="1333" dirty="0">
                  <a:solidFill>
                    <a:srgbClr val="545454"/>
                  </a:solidFill>
                  <a:latin typeface="DM Sans"/>
                </a:rPr>
                <a:t>Displaying the Safe Person Decal indicates your desire to be a safe person for others. In doing so, you promise to listen and support by observing the Safe Person Decal 7 Promises.</a:t>
              </a:r>
            </a:p>
          </p:txBody>
        </p:sp>
      </p:grpSp>
      <p:grpSp>
        <p:nvGrpSpPr>
          <p:cNvPr id="12" name="Group 12"/>
          <p:cNvGrpSpPr/>
          <p:nvPr/>
        </p:nvGrpSpPr>
        <p:grpSpPr>
          <a:xfrm>
            <a:off x="6765211" y="2763787"/>
            <a:ext cx="2243285" cy="2486683"/>
            <a:chOff x="1416243" y="-202224"/>
            <a:chExt cx="4486567" cy="4973365"/>
          </a:xfrm>
        </p:grpSpPr>
        <p:sp>
          <p:nvSpPr>
            <p:cNvPr id="13" name="TextBox 13"/>
            <p:cNvSpPr txBox="1"/>
            <p:nvPr/>
          </p:nvSpPr>
          <p:spPr>
            <a:xfrm>
              <a:off x="1416247" y="-202224"/>
              <a:ext cx="4486563" cy="698140"/>
            </a:xfrm>
            <a:prstGeom prst="rect">
              <a:avLst/>
            </a:prstGeom>
          </p:spPr>
          <p:txBody>
            <a:bodyPr lIns="0" tIns="0" rIns="0" bIns="0" rtlCol="0" anchor="t">
              <a:spAutoFit/>
            </a:bodyPr>
            <a:lstStyle/>
            <a:p>
              <a:pPr>
                <a:lnSpc>
                  <a:spcPts val="2880"/>
                </a:lnSpc>
                <a:spcBef>
                  <a:spcPct val="0"/>
                </a:spcBef>
              </a:pPr>
              <a:r>
                <a:rPr lang="en-US" sz="2400">
                  <a:solidFill>
                    <a:srgbClr val="545454"/>
                  </a:solidFill>
                  <a:latin typeface="Kollektif Bold"/>
                </a:rPr>
                <a:t>STIGMA 101 </a:t>
              </a:r>
            </a:p>
          </p:txBody>
        </p:sp>
        <p:sp>
          <p:nvSpPr>
            <p:cNvPr id="14" name="TextBox 14"/>
            <p:cNvSpPr txBox="1"/>
            <p:nvPr/>
          </p:nvSpPr>
          <p:spPr>
            <a:xfrm>
              <a:off x="1416243" y="896876"/>
              <a:ext cx="4486563" cy="3874265"/>
            </a:xfrm>
            <a:prstGeom prst="rect">
              <a:avLst/>
            </a:prstGeom>
          </p:spPr>
          <p:txBody>
            <a:bodyPr lIns="0" tIns="0" rIns="0" bIns="0" rtlCol="0" anchor="t">
              <a:spAutoFit/>
            </a:bodyPr>
            <a:lstStyle/>
            <a:p>
              <a:pPr>
                <a:lnSpc>
                  <a:spcPts val="1867"/>
                </a:lnSpc>
                <a:spcBef>
                  <a:spcPct val="0"/>
                </a:spcBef>
              </a:pPr>
              <a:r>
                <a:rPr lang="en-US" sz="1333" dirty="0">
                  <a:solidFill>
                    <a:srgbClr val="545454"/>
                  </a:solidFill>
                  <a:latin typeface="DM Sans"/>
                </a:rPr>
                <a:t>This presentation and facilitated discussion is a great place to start for any group looking to increase inclusion, support and hope for people living with mental health and substance use challenges.</a:t>
              </a:r>
            </a:p>
          </p:txBody>
        </p:sp>
      </p:grpSp>
      <p:grpSp>
        <p:nvGrpSpPr>
          <p:cNvPr id="15" name="Group 15"/>
          <p:cNvGrpSpPr/>
          <p:nvPr/>
        </p:nvGrpSpPr>
        <p:grpSpPr>
          <a:xfrm>
            <a:off x="1465363" y="5720931"/>
            <a:ext cx="253469" cy="219506"/>
            <a:chOff x="0" y="0"/>
            <a:chExt cx="3619627" cy="3134614"/>
          </a:xfrm>
        </p:grpSpPr>
        <p:sp>
          <p:nvSpPr>
            <p:cNvPr id="16" name="Freeform 16"/>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227C9D"/>
            </a:solidFill>
          </p:spPr>
          <p:txBody>
            <a:bodyPr/>
            <a:lstStyle/>
            <a:p>
              <a:endParaRPr lang="en-US" sz="1200"/>
            </a:p>
          </p:txBody>
        </p:sp>
      </p:grpSp>
      <p:grpSp>
        <p:nvGrpSpPr>
          <p:cNvPr id="17" name="Group 17"/>
          <p:cNvGrpSpPr/>
          <p:nvPr/>
        </p:nvGrpSpPr>
        <p:grpSpPr>
          <a:xfrm>
            <a:off x="4539744" y="5688051"/>
            <a:ext cx="253469" cy="219506"/>
            <a:chOff x="0" y="0"/>
            <a:chExt cx="3619627" cy="3134614"/>
          </a:xfrm>
        </p:grpSpPr>
        <p:sp>
          <p:nvSpPr>
            <p:cNvPr id="18" name="Freeform 18"/>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227C9D"/>
            </a:solidFill>
          </p:spPr>
          <p:txBody>
            <a:bodyPr/>
            <a:lstStyle/>
            <a:p>
              <a:endParaRPr lang="en-US" sz="1200"/>
            </a:p>
          </p:txBody>
        </p:sp>
      </p:grpSp>
      <p:grpSp>
        <p:nvGrpSpPr>
          <p:cNvPr id="19" name="Group 19"/>
          <p:cNvGrpSpPr/>
          <p:nvPr/>
        </p:nvGrpSpPr>
        <p:grpSpPr>
          <a:xfrm>
            <a:off x="7633383" y="5669814"/>
            <a:ext cx="253469" cy="219506"/>
            <a:chOff x="0" y="0"/>
            <a:chExt cx="3619627" cy="3134614"/>
          </a:xfrm>
        </p:grpSpPr>
        <p:sp>
          <p:nvSpPr>
            <p:cNvPr id="20" name="Freeform 20"/>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227C9D"/>
            </a:solidFill>
          </p:spPr>
          <p:txBody>
            <a:bodyPr/>
            <a:lstStyle/>
            <a:p>
              <a:endParaRPr lang="en-US" sz="1200"/>
            </a:p>
          </p:txBody>
        </p:sp>
      </p:grpSp>
      <p:grpSp>
        <p:nvGrpSpPr>
          <p:cNvPr id="21" name="Group 21"/>
          <p:cNvGrpSpPr/>
          <p:nvPr/>
        </p:nvGrpSpPr>
        <p:grpSpPr>
          <a:xfrm>
            <a:off x="10473168" y="5669814"/>
            <a:ext cx="253469" cy="219506"/>
            <a:chOff x="0" y="0"/>
            <a:chExt cx="3619627" cy="3134614"/>
          </a:xfrm>
        </p:grpSpPr>
        <p:sp>
          <p:nvSpPr>
            <p:cNvPr id="22" name="Freeform 22"/>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227C9D"/>
            </a:solidFill>
          </p:spPr>
          <p:txBody>
            <a:bodyPr/>
            <a:lstStyle/>
            <a:p>
              <a:endParaRPr lang="en-US" sz="1200"/>
            </a:p>
          </p:txBody>
        </p:sp>
      </p:grpSp>
      <p:sp>
        <p:nvSpPr>
          <p:cNvPr id="29" name="Freeform 29"/>
          <p:cNvSpPr/>
          <p:nvPr/>
        </p:nvSpPr>
        <p:spPr>
          <a:xfrm>
            <a:off x="358674" y="239045"/>
            <a:ext cx="3494445" cy="1614975"/>
          </a:xfrm>
          <a:custGeom>
            <a:avLst/>
            <a:gdLst/>
            <a:ahLst/>
            <a:cxnLst/>
            <a:rect l="l" t="t" r="r" b="b"/>
            <a:pathLst>
              <a:path w="6238424" h="3129644">
                <a:moveTo>
                  <a:pt x="0" y="0"/>
                </a:moveTo>
                <a:lnTo>
                  <a:pt x="6238424" y="0"/>
                </a:lnTo>
                <a:lnTo>
                  <a:pt x="6238424" y="3129644"/>
                </a:lnTo>
                <a:lnTo>
                  <a:pt x="0" y="3129644"/>
                </a:lnTo>
                <a:lnTo>
                  <a:pt x="0" y="0"/>
                </a:lnTo>
                <a:close/>
              </a:path>
            </a:pathLst>
          </a:custGeom>
          <a:blipFill>
            <a:blip r:embed="rId3"/>
            <a:stretch>
              <a:fillRect/>
            </a:stretch>
          </a:blipFill>
        </p:spPr>
        <p:txBody>
          <a:bodyPr/>
          <a:lstStyle/>
          <a:p>
            <a:endParaRPr lang="en-US" sz="1200"/>
          </a:p>
        </p:txBody>
      </p:sp>
      <p:sp>
        <p:nvSpPr>
          <p:cNvPr id="23" name="TextBox 22">
            <a:extLst>
              <a:ext uri="{FF2B5EF4-FFF2-40B4-BE49-F238E27FC236}">
                <a16:creationId xmlns:a16="http://schemas.microsoft.com/office/drawing/2014/main" id="{CEEB5F33-153E-7D33-ABDB-A9F8F707F483}"/>
              </a:ext>
            </a:extLst>
          </p:cNvPr>
          <p:cNvSpPr txBox="1"/>
          <p:nvPr/>
        </p:nvSpPr>
        <p:spPr>
          <a:xfrm>
            <a:off x="8852680" y="70369"/>
            <a:ext cx="3494444" cy="389787"/>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pPr algn="l"/>
            <a:r>
              <a:rPr lang="en-US" sz="2133">
                <a:cs typeface="Calibri"/>
                <a:hlinkClick r:id="rId4"/>
              </a:rPr>
              <a:t>www.eliminatestigma.org</a:t>
            </a:r>
            <a:endParaRPr lang="en-US" sz="2133"/>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23E5F9-EF52-D547-79A0-196216526993}"/>
              </a:ext>
            </a:extLst>
          </p:cNvPr>
          <p:cNvSpPr txBox="1"/>
          <p:nvPr/>
        </p:nvSpPr>
        <p:spPr>
          <a:xfrm>
            <a:off x="364762" y="628715"/>
            <a:ext cx="3813717" cy="5232202"/>
          </a:xfrm>
          <a:prstGeom prst="rect">
            <a:avLst/>
          </a:prstGeom>
          <a:noFill/>
        </p:spPr>
        <p:txBody>
          <a:bodyPr wrap="square" lIns="60960" tIns="30480" rIns="60960" bIns="30480" anchor="t">
            <a:spAutoFit/>
          </a:bodyPr>
          <a:lstStyle/>
          <a:p>
            <a:pPr algn="ctr"/>
            <a:r>
              <a:rPr lang="en-US" sz="2400" b="1" dirty="0"/>
              <a:t>WISE Initiative for Stigma Elimination</a:t>
            </a:r>
          </a:p>
          <a:p>
            <a:r>
              <a:rPr lang="en-US" sz="2400" dirty="0">
                <a:cs typeface="Calibri"/>
              </a:rPr>
              <a:t>Hosts free educational meetings and lunch and learns to explore different topics related to mental health and substance use disorders through the lens of reducing stigma. To view upcoming events, speakers, topics and to sign up for the newsletter visit </a:t>
            </a:r>
            <a:r>
              <a:rPr lang="en-US" sz="2133" dirty="0">
                <a:cs typeface="Calibri"/>
                <a:hlinkClick r:id="rId3"/>
              </a:rPr>
              <a:t>www.eliminatestigma.org</a:t>
            </a:r>
            <a:r>
              <a:rPr lang="en-US" sz="2400" dirty="0">
                <a:cs typeface="Calibri"/>
              </a:rPr>
              <a:t>. </a:t>
            </a:r>
            <a:endParaRPr lang="en-US" sz="2400" dirty="0">
              <a:ea typeface="Calibri"/>
              <a:cs typeface="Calibri"/>
            </a:endParaRPr>
          </a:p>
        </p:txBody>
      </p:sp>
      <p:pic>
        <p:nvPicPr>
          <p:cNvPr id="5" name="Picture 4">
            <a:extLst>
              <a:ext uri="{FF2B5EF4-FFF2-40B4-BE49-F238E27FC236}">
                <a16:creationId xmlns:a16="http://schemas.microsoft.com/office/drawing/2014/main" id="{2BA77705-A92B-9F90-A726-00A5B19C4568}"/>
              </a:ext>
            </a:extLst>
          </p:cNvPr>
          <p:cNvPicPr>
            <a:picLocks noChangeAspect="1"/>
          </p:cNvPicPr>
          <p:nvPr/>
        </p:nvPicPr>
        <p:blipFill>
          <a:blip r:embed="rId4"/>
          <a:stretch>
            <a:fillRect/>
          </a:stretch>
        </p:blipFill>
        <p:spPr>
          <a:xfrm>
            <a:off x="4305482" y="207271"/>
            <a:ext cx="7784921" cy="6075091"/>
          </a:xfrm>
          <a:prstGeom prst="rect">
            <a:avLst/>
          </a:prstGeom>
        </p:spPr>
      </p:pic>
      <p:pic>
        <p:nvPicPr>
          <p:cNvPr id="10" name="Picture 9">
            <a:hlinkClick r:id="rId5"/>
            <a:extLst>
              <a:ext uri="{FF2B5EF4-FFF2-40B4-BE49-F238E27FC236}">
                <a16:creationId xmlns:a16="http://schemas.microsoft.com/office/drawing/2014/main" id="{B0EFC90D-F071-C97C-34CA-E5B21F6C5E6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353800" y="5589105"/>
            <a:ext cx="609600" cy="636105"/>
          </a:xfrm>
          <a:prstGeom prst="rect">
            <a:avLst/>
          </a:prstGeom>
        </p:spPr>
      </p:pic>
      <p:sp>
        <p:nvSpPr>
          <p:cNvPr id="11" name="TextBox 10">
            <a:extLst>
              <a:ext uri="{FF2B5EF4-FFF2-40B4-BE49-F238E27FC236}">
                <a16:creationId xmlns:a16="http://schemas.microsoft.com/office/drawing/2014/main" id="{ECEDF4D6-D49D-736A-1202-3628F095EC44}"/>
              </a:ext>
            </a:extLst>
          </p:cNvPr>
          <p:cNvSpPr txBox="1"/>
          <p:nvPr/>
        </p:nvSpPr>
        <p:spPr>
          <a:xfrm>
            <a:off x="10914823" y="6202095"/>
            <a:ext cx="1487553" cy="420756"/>
          </a:xfrm>
          <a:prstGeom prst="rect">
            <a:avLst/>
          </a:prstGeom>
          <a:noFill/>
        </p:spPr>
        <p:txBody>
          <a:bodyPr wrap="square" rtlCol="0">
            <a:spAutoFit/>
          </a:bodyPr>
          <a:lstStyle/>
          <a:p>
            <a:r>
              <a:rPr lang="en-US" sz="1067" dirty="0">
                <a:hlinkClick r:id="rId5"/>
              </a:rPr>
              <a:t>WISE Initiative for Stigma Elimination</a:t>
            </a:r>
            <a:endParaRPr lang="en-US" sz="1067" dirty="0"/>
          </a:p>
        </p:txBody>
      </p:sp>
    </p:spTree>
    <p:extLst>
      <p:ext uri="{BB962C8B-B14F-4D97-AF65-F5344CB8AC3E}">
        <p14:creationId xmlns:p14="http://schemas.microsoft.com/office/powerpoint/2010/main" val="118131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2336803" y="1854200"/>
            <a:ext cx="2973646" cy="1718419"/>
          </a:xfrm>
          <a:prstGeom prst="rect">
            <a:avLst/>
          </a:prstGeom>
        </p:spPr>
        <p:txBody>
          <a:bodyPr lIns="0" tIns="0" rIns="0" bIns="0" rtlCol="0" anchor="t">
            <a:spAutoFit/>
          </a:bodyPr>
          <a:lstStyle/>
          <a:p>
            <a:pPr algn="ctr">
              <a:lnSpc>
                <a:spcPts val="6715"/>
              </a:lnSpc>
              <a:spcBef>
                <a:spcPct val="0"/>
              </a:spcBef>
            </a:pPr>
            <a:r>
              <a:rPr lang="en-US" sz="5596">
                <a:solidFill>
                  <a:srgbClr val="545454"/>
                </a:solidFill>
                <a:latin typeface="DM Sans"/>
              </a:rPr>
              <a:t>Thank you! </a:t>
            </a:r>
          </a:p>
        </p:txBody>
      </p:sp>
      <p:grpSp>
        <p:nvGrpSpPr>
          <p:cNvPr id="7" name="Group 7"/>
          <p:cNvGrpSpPr/>
          <p:nvPr/>
        </p:nvGrpSpPr>
        <p:grpSpPr>
          <a:xfrm>
            <a:off x="2083169" y="3857106"/>
            <a:ext cx="3480917" cy="1592552"/>
            <a:chOff x="-1" y="-47625"/>
            <a:chExt cx="3939080" cy="1802167"/>
          </a:xfrm>
        </p:grpSpPr>
        <p:sp>
          <p:nvSpPr>
            <p:cNvPr id="8" name="Freeform 8"/>
            <p:cNvSpPr/>
            <p:nvPr/>
          </p:nvSpPr>
          <p:spPr>
            <a:xfrm>
              <a:off x="0" y="0"/>
              <a:ext cx="3939079" cy="1754542"/>
            </a:xfrm>
            <a:custGeom>
              <a:avLst/>
              <a:gdLst/>
              <a:ahLst/>
              <a:cxnLst/>
              <a:rect l="l" t="t" r="r" b="b"/>
              <a:pathLst>
                <a:path w="3939079" h="1754542">
                  <a:moveTo>
                    <a:pt x="44482" y="0"/>
                  </a:moveTo>
                  <a:lnTo>
                    <a:pt x="3894597" y="0"/>
                  </a:lnTo>
                  <a:cubicBezTo>
                    <a:pt x="3906395" y="0"/>
                    <a:pt x="3917709" y="4686"/>
                    <a:pt x="3926051" y="13029"/>
                  </a:cubicBezTo>
                  <a:cubicBezTo>
                    <a:pt x="3934393" y="21371"/>
                    <a:pt x="3939079" y="32685"/>
                    <a:pt x="3939079" y="44482"/>
                  </a:cubicBezTo>
                  <a:lnTo>
                    <a:pt x="3939079" y="1710060"/>
                  </a:lnTo>
                  <a:cubicBezTo>
                    <a:pt x="3939079" y="1734626"/>
                    <a:pt x="3919164" y="1754542"/>
                    <a:pt x="3894597" y="1754542"/>
                  </a:cubicBezTo>
                  <a:lnTo>
                    <a:pt x="44482" y="1754542"/>
                  </a:lnTo>
                  <a:cubicBezTo>
                    <a:pt x="19915" y="1754542"/>
                    <a:pt x="0" y="1734626"/>
                    <a:pt x="0" y="1710060"/>
                  </a:cubicBezTo>
                  <a:lnTo>
                    <a:pt x="0" y="44482"/>
                  </a:lnTo>
                  <a:cubicBezTo>
                    <a:pt x="0" y="19915"/>
                    <a:pt x="19915" y="0"/>
                    <a:pt x="44482" y="0"/>
                  </a:cubicBezTo>
                  <a:close/>
                </a:path>
              </a:pathLst>
            </a:custGeom>
            <a:solidFill>
              <a:srgbClr val="FFCB77"/>
            </a:solidFill>
            <a:ln>
              <a:noFill/>
            </a:ln>
          </p:spPr>
          <p:txBody>
            <a:bodyPr/>
            <a:lstStyle/>
            <a:p>
              <a:endParaRPr lang="en-US" sz="1200"/>
            </a:p>
          </p:txBody>
        </p:sp>
        <p:sp>
          <p:nvSpPr>
            <p:cNvPr id="9" name="TextBox 9"/>
            <p:cNvSpPr txBox="1"/>
            <p:nvPr/>
          </p:nvSpPr>
          <p:spPr>
            <a:xfrm>
              <a:off x="-1" y="-47625"/>
              <a:ext cx="3939078" cy="1802167"/>
            </a:xfrm>
            <a:prstGeom prst="rect">
              <a:avLst/>
            </a:prstGeom>
          </p:spPr>
          <p:txBody>
            <a:bodyPr lIns="169333" tIns="169333" rIns="169333" bIns="169333" rtlCol="0" anchor="ctr"/>
            <a:lstStyle/>
            <a:p>
              <a:pPr algn="ctr">
                <a:lnSpc>
                  <a:spcPts val="2426"/>
                </a:lnSpc>
              </a:pPr>
              <a:r>
                <a:rPr lang="en-US" sz="1733">
                  <a:solidFill>
                    <a:srgbClr val="545454"/>
                  </a:solidFill>
                  <a:latin typeface="DM Sans"/>
                </a:rPr>
                <a:t>eliminatestigma.org</a:t>
              </a:r>
            </a:p>
          </p:txBody>
        </p:sp>
      </p:grpSp>
      <p:sp>
        <p:nvSpPr>
          <p:cNvPr id="10" name="TextBox 10"/>
          <p:cNvSpPr txBox="1"/>
          <p:nvPr/>
        </p:nvSpPr>
        <p:spPr>
          <a:xfrm>
            <a:off x="5926254" y="685802"/>
            <a:ext cx="5486741" cy="972061"/>
          </a:xfrm>
          <a:prstGeom prst="rect">
            <a:avLst/>
          </a:prstGeom>
        </p:spPr>
        <p:txBody>
          <a:bodyPr wrap="square" lIns="0" tIns="0" rIns="0" bIns="0" rtlCol="0" anchor="t">
            <a:spAutoFit/>
          </a:bodyPr>
          <a:lstStyle/>
          <a:p>
            <a:pPr algn="ctr">
              <a:lnSpc>
                <a:spcPts val="8332"/>
              </a:lnSpc>
            </a:pPr>
            <a:r>
              <a:rPr lang="en-US" sz="5950">
                <a:solidFill>
                  <a:srgbClr val="545454"/>
                </a:solidFill>
                <a:latin typeface="Kollektif Bold"/>
              </a:rPr>
              <a:t>QUESTIONS?</a:t>
            </a:r>
          </a:p>
        </p:txBody>
      </p:sp>
      <p:pic>
        <p:nvPicPr>
          <p:cNvPr id="12" name="Picture 11">
            <a:extLst>
              <a:ext uri="{FF2B5EF4-FFF2-40B4-BE49-F238E27FC236}">
                <a16:creationId xmlns:a16="http://schemas.microsoft.com/office/drawing/2014/main" id="{384FFA3A-8235-B967-0D80-D6FAFBA2C40C}"/>
              </a:ext>
            </a:extLst>
          </p:cNvPr>
          <p:cNvPicPr>
            <a:picLocks noChangeAspect="1"/>
          </p:cNvPicPr>
          <p:nvPr/>
        </p:nvPicPr>
        <p:blipFill>
          <a:blip r:embed="rId3"/>
          <a:stretch>
            <a:fillRect/>
          </a:stretch>
        </p:blipFill>
        <p:spPr>
          <a:xfrm>
            <a:off x="7118422" y="2273652"/>
            <a:ext cx="3102405" cy="3102405"/>
          </a:xfrm>
          <a:prstGeom prst="rect">
            <a:avLst/>
          </a:prstGeom>
        </p:spPr>
      </p:pic>
      <p:sp>
        <p:nvSpPr>
          <p:cNvPr id="11" name="TextBox 10">
            <a:extLst>
              <a:ext uri="{FF2B5EF4-FFF2-40B4-BE49-F238E27FC236}">
                <a16:creationId xmlns:a16="http://schemas.microsoft.com/office/drawing/2014/main" id="{F94A4FFE-B913-D120-7D6A-2E63E44AC4ED}"/>
              </a:ext>
            </a:extLst>
          </p:cNvPr>
          <p:cNvSpPr txBox="1"/>
          <p:nvPr/>
        </p:nvSpPr>
        <p:spPr>
          <a:xfrm>
            <a:off x="7575505" y="5436960"/>
            <a:ext cx="2188237" cy="748795"/>
          </a:xfrm>
          <a:prstGeom prst="rect">
            <a:avLst/>
          </a:prstGeom>
          <a:noFill/>
        </p:spPr>
        <p:txBody>
          <a:bodyPr wrap="square" rtlCol="0">
            <a:spAutoFit/>
          </a:bodyPr>
          <a:lstStyle/>
          <a:p>
            <a:r>
              <a:rPr lang="en-US" sz="2133"/>
              <a:t>Stigma 101 Survey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8BEFECA-07A6-AAE0-353B-4CECEFE2F0EB}"/>
              </a:ext>
            </a:extLst>
          </p:cNvPr>
          <p:cNvSpPr txBox="1"/>
          <p:nvPr/>
        </p:nvSpPr>
        <p:spPr>
          <a:xfrm>
            <a:off x="1752895" y="212726"/>
            <a:ext cx="7655487" cy="1149097"/>
          </a:xfrm>
          <a:prstGeom prst="rect">
            <a:avLst/>
          </a:prstGeom>
          <a:noFill/>
        </p:spPr>
        <p:txBody>
          <a:bodyPr wrap="square">
            <a:spAutoFit/>
          </a:bodyPr>
          <a:lstStyle/>
          <a:p>
            <a:pPr algn="ctr"/>
            <a:r>
              <a:rPr lang="en-US" sz="2667" b="1" i="1" dirty="0">
                <a:latin typeface="+mj-lt"/>
              </a:rPr>
              <a:t>Rogers Behavioral Health Today</a:t>
            </a:r>
          </a:p>
          <a:p>
            <a:pPr algn="ctr">
              <a:spcBef>
                <a:spcPts val="1200"/>
              </a:spcBef>
            </a:pPr>
            <a:r>
              <a:rPr lang="en-US" sz="1600" dirty="0"/>
              <a:t>Rogers is a nationally recognized, not-for-profit provider of evidence-based mental health and addiction services</a:t>
            </a:r>
          </a:p>
        </p:txBody>
      </p:sp>
      <p:sp>
        <p:nvSpPr>
          <p:cNvPr id="17" name="Content Placeholder 2">
            <a:extLst>
              <a:ext uri="{FF2B5EF4-FFF2-40B4-BE49-F238E27FC236}">
                <a16:creationId xmlns:a16="http://schemas.microsoft.com/office/drawing/2014/main" id="{864D8859-4D9B-74CB-4F51-C969CAFC392B}"/>
              </a:ext>
            </a:extLst>
          </p:cNvPr>
          <p:cNvSpPr txBox="1">
            <a:spLocks/>
          </p:cNvSpPr>
          <p:nvPr/>
        </p:nvSpPr>
        <p:spPr>
          <a:xfrm>
            <a:off x="6096004" y="1679804"/>
            <a:ext cx="3931861" cy="2239405"/>
          </a:xfrm>
          <a:prstGeom prst="rect">
            <a:avLst/>
          </a:prstGeom>
        </p:spPr>
        <p:txBody>
          <a:bodyPr lIns="60960" tIns="30480" rIns="60960" bIns="3048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400"/>
              </a:spcAft>
            </a:pPr>
            <a:r>
              <a:rPr lang="en-US" sz="1600" b="1">
                <a:cs typeface="Arial" panose="020B0604020202020204" pitchFamily="34" charset="0"/>
              </a:rPr>
              <a:t>24,280</a:t>
            </a:r>
            <a:r>
              <a:rPr lang="en-US" sz="1600" b="1" baseline="20000">
                <a:cs typeface="Arial" panose="020B0604020202020204" pitchFamily="34" charset="0"/>
              </a:rPr>
              <a:t>+</a:t>
            </a:r>
            <a:r>
              <a:rPr lang="en-US" sz="1600">
                <a:cs typeface="Arial" panose="020B0604020202020204" pitchFamily="34" charset="0"/>
              </a:rPr>
              <a:t> admissions a year</a:t>
            </a:r>
          </a:p>
          <a:p>
            <a:r>
              <a:rPr lang="en-US" sz="1600" b="1">
                <a:cs typeface="Arial" panose="020B0604020202020204" pitchFamily="34" charset="0"/>
              </a:rPr>
              <a:t>1,500</a:t>
            </a:r>
            <a:r>
              <a:rPr lang="en-US" sz="1600" b="1" baseline="20000">
                <a:cs typeface="Arial" panose="020B0604020202020204" pitchFamily="34" charset="0"/>
              </a:rPr>
              <a:t>+</a:t>
            </a:r>
            <a:r>
              <a:rPr lang="en-US" sz="1600">
                <a:cs typeface="Arial" panose="020B0604020202020204" pitchFamily="34" charset="0"/>
              </a:rPr>
              <a:t> patients treated each day</a:t>
            </a:r>
          </a:p>
          <a:p>
            <a:r>
              <a:rPr lang="en-US" sz="1600">
                <a:cs typeface="Arial"/>
              </a:rPr>
              <a:t>Offers in-patient, residential, partial hospitalization, and intensive outpatient services at our various locations</a:t>
            </a:r>
            <a:endParaRPr lang="en-US" sz="1600">
              <a:cs typeface="Arial" panose="020B0604020202020204" pitchFamily="34" charset="0"/>
            </a:endParaRPr>
          </a:p>
          <a:p>
            <a:endParaRPr lang="en-US" sz="1733">
              <a:latin typeface="Arial" panose="020B0604020202020204" pitchFamily="34" charset="0"/>
              <a:cs typeface="Arial" panose="020B0604020202020204" pitchFamily="34" charset="0"/>
            </a:endParaRPr>
          </a:p>
        </p:txBody>
      </p:sp>
      <p:pic>
        <p:nvPicPr>
          <p:cNvPr id="18" name="Picture 17" descr="A picture containing plate, drawing&#10;&#10;Description automatically generated">
            <a:extLst>
              <a:ext uri="{FF2B5EF4-FFF2-40B4-BE49-F238E27FC236}">
                <a16:creationId xmlns:a16="http://schemas.microsoft.com/office/drawing/2014/main" id="{D6193C83-97B7-557E-B941-DE5636F0FE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69265" y="1414092"/>
            <a:ext cx="1045173" cy="1130389"/>
          </a:xfrm>
          <a:prstGeom prst="rect">
            <a:avLst/>
          </a:prstGeom>
        </p:spPr>
      </p:pic>
      <p:sp>
        <p:nvSpPr>
          <p:cNvPr id="21" name="Arrow: Striped Right 20">
            <a:extLst>
              <a:ext uri="{FF2B5EF4-FFF2-40B4-BE49-F238E27FC236}">
                <a16:creationId xmlns:a16="http://schemas.microsoft.com/office/drawing/2014/main" id="{70580E49-A88E-8EBD-B210-CFEF799E7449}"/>
              </a:ext>
            </a:extLst>
          </p:cNvPr>
          <p:cNvSpPr/>
          <p:nvPr/>
        </p:nvSpPr>
        <p:spPr>
          <a:xfrm rot="16200000">
            <a:off x="9520572" y="3650870"/>
            <a:ext cx="1513450" cy="1349193"/>
          </a:xfrm>
          <a:prstGeom prst="stripedRightArrow">
            <a:avLst>
              <a:gd name="adj1" fmla="val 57414"/>
              <a:gd name="adj2" fmla="val 53884"/>
            </a:avLst>
          </a:prstGeom>
          <a:solidFill>
            <a:srgbClr val="A6C4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 name="TextBox 21">
            <a:extLst>
              <a:ext uri="{FF2B5EF4-FFF2-40B4-BE49-F238E27FC236}">
                <a16:creationId xmlns:a16="http://schemas.microsoft.com/office/drawing/2014/main" id="{2E76E6BB-1F1F-4DD8-4318-DF56BF6637BC}"/>
              </a:ext>
            </a:extLst>
          </p:cNvPr>
          <p:cNvSpPr txBox="1"/>
          <p:nvPr/>
        </p:nvSpPr>
        <p:spPr>
          <a:xfrm>
            <a:off x="9669265" y="4007431"/>
            <a:ext cx="1216059" cy="666786"/>
          </a:xfrm>
          <a:prstGeom prst="rect">
            <a:avLst/>
          </a:prstGeom>
          <a:noFill/>
        </p:spPr>
        <p:txBody>
          <a:bodyPr wrap="square" rtlCol="0">
            <a:spAutoFit/>
          </a:bodyPr>
          <a:lstStyle/>
          <a:p>
            <a:pPr algn="ctr"/>
            <a:r>
              <a:rPr lang="en-US" sz="2400" b="1">
                <a:solidFill>
                  <a:schemeClr val="bg1"/>
                </a:solidFill>
                <a:latin typeface="+mj-lt"/>
              </a:rPr>
              <a:t>37% </a:t>
            </a:r>
          </a:p>
          <a:p>
            <a:pPr algn="ctr"/>
            <a:r>
              <a:rPr lang="en-US" sz="1333" b="1" i="1">
                <a:solidFill>
                  <a:schemeClr val="bg1"/>
                </a:solidFill>
                <a:latin typeface="+mj-lt"/>
              </a:rPr>
              <a:t>increase</a:t>
            </a:r>
          </a:p>
        </p:txBody>
      </p:sp>
      <p:sp>
        <p:nvSpPr>
          <p:cNvPr id="23" name="Content Placeholder 2">
            <a:extLst>
              <a:ext uri="{FF2B5EF4-FFF2-40B4-BE49-F238E27FC236}">
                <a16:creationId xmlns:a16="http://schemas.microsoft.com/office/drawing/2014/main" id="{3F3E1B14-4C60-069C-943A-2C6FE571E1A3}"/>
              </a:ext>
            </a:extLst>
          </p:cNvPr>
          <p:cNvSpPr txBox="1">
            <a:spLocks/>
          </p:cNvSpPr>
          <p:nvPr/>
        </p:nvSpPr>
        <p:spPr>
          <a:xfrm>
            <a:off x="5679403" y="3743976"/>
            <a:ext cx="4112111" cy="1513450"/>
          </a:xfrm>
          <a:prstGeom prst="rect">
            <a:avLst/>
          </a:prstGeom>
        </p:spPr>
        <p:txBody>
          <a:bodyPr vert="horz" lIns="60960" tIns="30480" rIns="60960" bIns="30480" rtlCol="0">
            <a:normAutofit/>
          </a:bodyPr>
          <a:lstStyle>
            <a:lvl1pPr marL="0" indent="0" algn="l" defTabSz="1371600" rtl="0" eaLnBrk="1" latinLnBrk="0" hangingPunct="1">
              <a:lnSpc>
                <a:spcPct val="10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1pPr>
            <a:lvl2pPr marL="1028700" indent="-342900" algn="l" defTabSz="1371600" rtl="0" eaLnBrk="1" latinLnBrk="0" hangingPunct="1">
              <a:lnSpc>
                <a:spcPct val="100000"/>
              </a:lnSpc>
              <a:spcBef>
                <a:spcPts val="0"/>
              </a:spcBef>
              <a:spcAft>
                <a:spcPts val="1200"/>
              </a:spcAft>
              <a:buFont typeface="Arial" panose="020B0604020202020204" pitchFamily="34" charset="0"/>
              <a:buChar char="•"/>
              <a:defRPr sz="4200" kern="1200">
                <a:solidFill>
                  <a:schemeClr val="tx1"/>
                </a:solidFill>
                <a:latin typeface="+mn-lt"/>
                <a:ea typeface="+mn-ea"/>
                <a:cs typeface="+mn-cs"/>
              </a:defRPr>
            </a:lvl2pPr>
            <a:lvl3pPr marL="1714500" indent="-342900" algn="l" defTabSz="1371600" rtl="0" eaLnBrk="1" latinLnBrk="0" hangingPunct="1">
              <a:lnSpc>
                <a:spcPct val="100000"/>
              </a:lnSpc>
              <a:spcBef>
                <a:spcPts val="0"/>
              </a:spcBef>
              <a:spcAft>
                <a:spcPts val="1200"/>
              </a:spcAft>
              <a:buFont typeface="Arial" panose="020B0604020202020204" pitchFamily="34" charset="0"/>
              <a:buChar char="•"/>
              <a:defRPr sz="3600" kern="1200">
                <a:solidFill>
                  <a:schemeClr val="tx1"/>
                </a:solidFill>
                <a:latin typeface="+mn-lt"/>
                <a:ea typeface="+mn-ea"/>
                <a:cs typeface="+mn-cs"/>
              </a:defRPr>
            </a:lvl3pPr>
            <a:lvl4pPr marL="2400300" indent="-342900" algn="l" defTabSz="1371600" rtl="0" eaLnBrk="1" latinLnBrk="0" hangingPunct="1">
              <a:lnSpc>
                <a:spcPct val="100000"/>
              </a:lnSpc>
              <a:spcBef>
                <a:spcPts val="0"/>
              </a:spcBef>
              <a:spcAft>
                <a:spcPts val="1200"/>
              </a:spcAft>
              <a:buFont typeface="Arial" panose="020B0604020202020204" pitchFamily="34" charset="0"/>
              <a:buChar char="•"/>
              <a:defRPr sz="3000" kern="1200">
                <a:solidFill>
                  <a:schemeClr val="tx1"/>
                </a:solidFill>
                <a:latin typeface="+mn-lt"/>
                <a:ea typeface="+mn-ea"/>
                <a:cs typeface="+mn-cs"/>
              </a:defRPr>
            </a:lvl4pPr>
            <a:lvl5pPr marL="3086100" indent="-342900" algn="l" defTabSz="1371600" rtl="0" eaLnBrk="1" latinLnBrk="0" hangingPunct="1">
              <a:lnSpc>
                <a:spcPct val="100000"/>
              </a:lnSpc>
              <a:spcBef>
                <a:spcPts val="0"/>
              </a:spcBef>
              <a:spcAft>
                <a:spcPts val="1200"/>
              </a:spcAft>
              <a:buFont typeface="Arial" panose="020B0604020202020204" pitchFamily="34" charset="0"/>
              <a:buChar char="•"/>
              <a:defRPr sz="30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9pPr>
          </a:lstStyle>
          <a:p>
            <a:pPr>
              <a:lnSpc>
                <a:spcPct val="110000"/>
              </a:lnSpc>
              <a:spcAft>
                <a:spcPts val="400"/>
              </a:spcAft>
            </a:pPr>
            <a:r>
              <a:rPr lang="en-US" sz="1600" dirty="0">
                <a:solidFill>
                  <a:schemeClr val="tx1"/>
                </a:solidFill>
                <a:cs typeface="Arial" panose="020B0604020202020204" pitchFamily="34" charset="0"/>
              </a:rPr>
              <a:t>The Quality of Life Enjoyment and Satisfaction Questionnaire measures the degree of enjoyment and satisfaction Rogers’ patients experience their daily lives.</a:t>
            </a:r>
          </a:p>
        </p:txBody>
      </p:sp>
      <p:sp>
        <p:nvSpPr>
          <p:cNvPr id="10" name="Freeform 11">
            <a:extLst>
              <a:ext uri="{FF2B5EF4-FFF2-40B4-BE49-F238E27FC236}">
                <a16:creationId xmlns:a16="http://schemas.microsoft.com/office/drawing/2014/main" id="{39108E49-111A-003D-AA1B-5F97A0644C9F}"/>
              </a:ext>
            </a:extLst>
          </p:cNvPr>
          <p:cNvSpPr/>
          <p:nvPr/>
        </p:nvSpPr>
        <p:spPr>
          <a:xfrm>
            <a:off x="9652004" y="106948"/>
            <a:ext cx="2439373" cy="913890"/>
          </a:xfrm>
          <a:custGeom>
            <a:avLst/>
            <a:gdLst/>
            <a:ahLst/>
            <a:cxnLst/>
            <a:rect l="l" t="t" r="r" b="b"/>
            <a:pathLst>
              <a:path w="4583439" h="1572097">
                <a:moveTo>
                  <a:pt x="0" y="0"/>
                </a:moveTo>
                <a:lnTo>
                  <a:pt x="4583439" y="0"/>
                </a:lnTo>
                <a:lnTo>
                  <a:pt x="4583439" y="1572098"/>
                </a:lnTo>
                <a:lnTo>
                  <a:pt x="0" y="1572098"/>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en-US" sz="1200"/>
          </a:p>
        </p:txBody>
      </p:sp>
      <p:sp>
        <p:nvSpPr>
          <p:cNvPr id="9" name="Text Placeholder 3">
            <a:extLst>
              <a:ext uri="{FF2B5EF4-FFF2-40B4-BE49-F238E27FC236}">
                <a16:creationId xmlns:a16="http://schemas.microsoft.com/office/drawing/2014/main" id="{4E7C4AE9-8311-6148-E2E8-2C55B022C4F0}"/>
              </a:ext>
            </a:extLst>
          </p:cNvPr>
          <p:cNvSpPr txBox="1">
            <a:spLocks/>
          </p:cNvSpPr>
          <p:nvPr/>
        </p:nvSpPr>
        <p:spPr>
          <a:xfrm>
            <a:off x="300010" y="2356249"/>
            <a:ext cx="3932237" cy="4276437"/>
          </a:xfrm>
          <a:prstGeom prst="rect">
            <a:avLst/>
          </a:prstGeom>
        </p:spPr>
        <p:txBody>
          <a:bodyPr vert="horz" lIns="60960" tIns="30480" rIns="60960" bIns="30480" rtlCol="0">
            <a:normAutofit/>
          </a:bodyPr>
          <a:lstStyle>
            <a:lvl1pPr marL="0" indent="0" algn="l" defTabSz="1371600" rtl="0" eaLnBrk="1" latinLnBrk="0" hangingPunct="1">
              <a:lnSpc>
                <a:spcPct val="100000"/>
              </a:lnSpc>
              <a:spcBef>
                <a:spcPts val="0"/>
              </a:spcBef>
              <a:spcAft>
                <a:spcPts val="1200"/>
              </a:spcAft>
              <a:buFont typeface="Arial" panose="020B0604020202020204" pitchFamily="34" charset="0"/>
              <a:buNone/>
              <a:defRPr sz="2800" kern="1200">
                <a:solidFill>
                  <a:schemeClr val="tx1"/>
                </a:solidFill>
                <a:latin typeface="+mn-lt"/>
                <a:ea typeface="+mn-ea"/>
                <a:cs typeface="+mn-cs"/>
              </a:defRPr>
            </a:lvl1pPr>
            <a:lvl2pPr marL="685800" indent="0" algn="l" defTabSz="1371600" rtl="0" eaLnBrk="1" latinLnBrk="0" hangingPunct="1">
              <a:lnSpc>
                <a:spcPct val="100000"/>
              </a:lnSpc>
              <a:spcBef>
                <a:spcPts val="0"/>
              </a:spcBef>
              <a:spcAft>
                <a:spcPts val="1200"/>
              </a:spcAft>
              <a:buFont typeface="Arial" panose="020B0604020202020204" pitchFamily="34" charset="0"/>
              <a:buNone/>
              <a:defRPr sz="2100" kern="1200">
                <a:solidFill>
                  <a:schemeClr val="tx1"/>
                </a:solidFill>
                <a:latin typeface="+mn-lt"/>
                <a:ea typeface="+mn-ea"/>
                <a:cs typeface="+mn-cs"/>
              </a:defRPr>
            </a:lvl2pPr>
            <a:lvl3pPr marL="1371600" indent="0" algn="l" defTabSz="1371600" rtl="0" eaLnBrk="1" latinLnBrk="0" hangingPunct="1">
              <a:lnSpc>
                <a:spcPct val="100000"/>
              </a:lnSpc>
              <a:spcBef>
                <a:spcPts val="0"/>
              </a:spcBef>
              <a:spcAft>
                <a:spcPts val="1200"/>
              </a:spcAft>
              <a:buFont typeface="Arial" panose="020B0604020202020204" pitchFamily="34" charset="0"/>
              <a:buNone/>
              <a:defRPr sz="1800" kern="1200">
                <a:solidFill>
                  <a:schemeClr val="tx1"/>
                </a:solidFill>
                <a:latin typeface="+mn-lt"/>
                <a:ea typeface="+mn-ea"/>
                <a:cs typeface="+mn-cs"/>
              </a:defRPr>
            </a:lvl3pPr>
            <a:lvl4pPr marL="2057400" indent="0" algn="l" defTabSz="1371600" rtl="0" eaLnBrk="1" latinLnBrk="0" hangingPunct="1">
              <a:lnSpc>
                <a:spcPct val="100000"/>
              </a:lnSpc>
              <a:spcBef>
                <a:spcPts val="0"/>
              </a:spcBef>
              <a:spcAft>
                <a:spcPts val="1200"/>
              </a:spcAft>
              <a:buFont typeface="Arial" panose="020B0604020202020204" pitchFamily="34" charset="0"/>
              <a:buNone/>
              <a:defRPr sz="1500" kern="1200">
                <a:solidFill>
                  <a:schemeClr val="tx1"/>
                </a:solidFill>
                <a:latin typeface="+mn-lt"/>
                <a:ea typeface="+mn-ea"/>
                <a:cs typeface="+mn-cs"/>
              </a:defRPr>
            </a:lvl4pPr>
            <a:lvl5pPr marL="2743200" indent="0" algn="l" defTabSz="1371600" rtl="0" eaLnBrk="1" latinLnBrk="0" hangingPunct="1">
              <a:lnSpc>
                <a:spcPct val="100000"/>
              </a:lnSpc>
              <a:spcBef>
                <a:spcPts val="0"/>
              </a:spcBef>
              <a:spcAft>
                <a:spcPts val="1200"/>
              </a:spcAft>
              <a:buFont typeface="Arial" panose="020B0604020202020204" pitchFamily="34" charset="0"/>
              <a:buNone/>
              <a:defRPr sz="1500" kern="1200">
                <a:solidFill>
                  <a:schemeClr val="tx1"/>
                </a:solidFill>
                <a:latin typeface="+mn-lt"/>
                <a:ea typeface="+mn-ea"/>
                <a:cs typeface="+mn-cs"/>
              </a:defRPr>
            </a:lvl5pPr>
            <a:lvl6pPr marL="3429000" indent="0" algn="l" defTabSz="1371600" rtl="0" eaLnBrk="1" latinLnBrk="0" hangingPunct="1">
              <a:lnSpc>
                <a:spcPct val="90000"/>
              </a:lnSpc>
              <a:spcBef>
                <a:spcPts val="750"/>
              </a:spcBef>
              <a:buFont typeface="Arial" panose="020B0604020202020204" pitchFamily="34" charset="0"/>
              <a:buNone/>
              <a:defRPr sz="1500" kern="1200">
                <a:solidFill>
                  <a:schemeClr val="tx1"/>
                </a:solidFill>
                <a:latin typeface="+mn-lt"/>
                <a:ea typeface="+mn-ea"/>
                <a:cs typeface="+mn-cs"/>
              </a:defRPr>
            </a:lvl6pPr>
            <a:lvl7pPr marL="4114800" indent="0" algn="l" defTabSz="1371600" rtl="0" eaLnBrk="1" latinLnBrk="0" hangingPunct="1">
              <a:lnSpc>
                <a:spcPct val="90000"/>
              </a:lnSpc>
              <a:spcBef>
                <a:spcPts val="750"/>
              </a:spcBef>
              <a:buFont typeface="Arial" panose="020B0604020202020204" pitchFamily="34" charset="0"/>
              <a:buNone/>
              <a:defRPr sz="1500" kern="1200">
                <a:solidFill>
                  <a:schemeClr val="tx1"/>
                </a:solidFill>
                <a:latin typeface="+mn-lt"/>
                <a:ea typeface="+mn-ea"/>
                <a:cs typeface="+mn-cs"/>
              </a:defRPr>
            </a:lvl7pPr>
            <a:lvl8pPr marL="4800600" indent="0" algn="l" defTabSz="1371600" rtl="0" eaLnBrk="1" latinLnBrk="0" hangingPunct="1">
              <a:lnSpc>
                <a:spcPct val="90000"/>
              </a:lnSpc>
              <a:spcBef>
                <a:spcPts val="750"/>
              </a:spcBef>
              <a:buFont typeface="Arial" panose="020B0604020202020204" pitchFamily="34" charset="0"/>
              <a:buNone/>
              <a:defRPr sz="1500" kern="1200">
                <a:solidFill>
                  <a:schemeClr val="tx1"/>
                </a:solidFill>
                <a:latin typeface="+mn-lt"/>
                <a:ea typeface="+mn-ea"/>
                <a:cs typeface="+mn-cs"/>
              </a:defRPr>
            </a:lvl8pPr>
            <a:lvl9pPr marL="5486400" indent="0" algn="l" defTabSz="1371600" rtl="0" eaLnBrk="1" latinLnBrk="0" hangingPunct="1">
              <a:lnSpc>
                <a:spcPct val="90000"/>
              </a:lnSpc>
              <a:spcBef>
                <a:spcPts val="750"/>
              </a:spcBef>
              <a:buFont typeface="Arial" panose="020B0604020202020204" pitchFamily="34" charset="0"/>
              <a:buNone/>
              <a:defRPr sz="1500" kern="1200">
                <a:solidFill>
                  <a:schemeClr val="tx1"/>
                </a:solidFill>
                <a:latin typeface="+mn-lt"/>
                <a:ea typeface="+mn-ea"/>
                <a:cs typeface="+mn-cs"/>
              </a:defRPr>
            </a:lvl9pPr>
          </a:lstStyle>
          <a:p>
            <a:pPr marL="304793" indent="-304793" algn="ctr">
              <a:buClr>
                <a:sysClr val="window" lastClr="FFFFFF"/>
              </a:buClr>
              <a:buFont typeface="Arial" panose="020B0604020202020204" pitchFamily="34" charset="0"/>
              <a:buChar char="•"/>
              <a:defRPr/>
            </a:pPr>
            <a:r>
              <a:rPr lang="en-US" sz="2133" dirty="0">
                <a:solidFill>
                  <a:sysClr val="windowText" lastClr="000000"/>
                </a:solidFill>
              </a:rPr>
              <a:t>OCD and anxiety</a:t>
            </a:r>
          </a:p>
          <a:p>
            <a:pPr marL="304793" indent="-304793" algn="ctr">
              <a:buClr>
                <a:sysClr val="window" lastClr="FFFFFF"/>
              </a:buClr>
              <a:buFont typeface="Arial" panose="020B0604020202020204" pitchFamily="34" charset="0"/>
              <a:buChar char="•"/>
              <a:defRPr/>
            </a:pPr>
            <a:r>
              <a:rPr lang="en-US" sz="2133" dirty="0">
                <a:solidFill>
                  <a:sysClr val="windowText" lastClr="000000"/>
                </a:solidFill>
              </a:rPr>
              <a:t>Depression</a:t>
            </a:r>
          </a:p>
          <a:p>
            <a:pPr marL="304793" indent="-304793" algn="ctr">
              <a:buClr>
                <a:sysClr val="window" lastClr="FFFFFF"/>
              </a:buClr>
              <a:buFont typeface="Arial" panose="020B0604020202020204" pitchFamily="34" charset="0"/>
              <a:buChar char="•"/>
              <a:defRPr/>
            </a:pPr>
            <a:r>
              <a:rPr lang="en-US" sz="2133" dirty="0">
                <a:solidFill>
                  <a:sysClr val="windowText" lastClr="000000"/>
                </a:solidFill>
              </a:rPr>
              <a:t>Addiction</a:t>
            </a:r>
          </a:p>
          <a:p>
            <a:pPr marL="304793" indent="-304793" algn="ctr">
              <a:buClr>
                <a:sysClr val="window" lastClr="FFFFFF"/>
              </a:buClr>
              <a:buFont typeface="Arial" panose="020B0604020202020204" pitchFamily="34" charset="0"/>
              <a:buChar char="•"/>
              <a:defRPr/>
            </a:pPr>
            <a:r>
              <a:rPr lang="en-US" sz="2133" dirty="0">
                <a:solidFill>
                  <a:sysClr val="windowText" lastClr="000000"/>
                </a:solidFill>
              </a:rPr>
              <a:t>Eating disorders</a:t>
            </a:r>
          </a:p>
          <a:p>
            <a:pPr marL="304793" indent="-304793" algn="ctr">
              <a:buClr>
                <a:sysClr val="window" lastClr="FFFFFF"/>
              </a:buClr>
              <a:buFont typeface="Arial" panose="020B0604020202020204" pitchFamily="34" charset="0"/>
              <a:buChar char="•"/>
              <a:defRPr/>
            </a:pPr>
            <a:r>
              <a:rPr lang="en-US" sz="2133" dirty="0">
                <a:solidFill>
                  <a:sysClr val="windowText" lastClr="000000"/>
                </a:solidFill>
              </a:rPr>
              <a:t>Trauma</a:t>
            </a:r>
          </a:p>
          <a:p>
            <a:pPr marL="304793" indent="-304793" algn="ctr">
              <a:buClr>
                <a:sysClr val="window" lastClr="FFFFFF"/>
              </a:buClr>
              <a:buFont typeface="Arial" panose="020B0604020202020204" pitchFamily="34" charset="0"/>
              <a:buChar char="•"/>
              <a:defRPr/>
            </a:pPr>
            <a:r>
              <a:rPr lang="en-US" sz="2133" dirty="0">
                <a:solidFill>
                  <a:sysClr val="windowText" lastClr="000000"/>
                </a:solidFill>
              </a:rPr>
              <a:t>Anxiety and depression in </a:t>
            </a:r>
            <a:br>
              <a:rPr lang="en-US" sz="2133" dirty="0">
                <a:solidFill>
                  <a:sysClr val="windowText" lastClr="000000"/>
                </a:solidFill>
              </a:rPr>
            </a:br>
            <a:r>
              <a:rPr lang="en-US" sz="2133" dirty="0">
                <a:solidFill>
                  <a:sysClr val="windowText" lastClr="000000"/>
                </a:solidFill>
              </a:rPr>
              <a:t>autism spectrum disorders</a:t>
            </a:r>
          </a:p>
          <a:p>
            <a:pPr marL="304793" indent="-304793" algn="ctr">
              <a:buClr>
                <a:sysClr val="window" lastClr="FFFFFF"/>
              </a:buClr>
              <a:buFont typeface="Arial" panose="020B0604020202020204" pitchFamily="34" charset="0"/>
              <a:buChar char="•"/>
              <a:defRPr/>
            </a:pPr>
            <a:r>
              <a:rPr lang="en-US" sz="2133" dirty="0">
                <a:solidFill>
                  <a:sysClr val="windowText" lastClr="000000"/>
                </a:solidFill>
              </a:rPr>
              <a:t>Offering TMS services</a:t>
            </a:r>
          </a:p>
        </p:txBody>
      </p:sp>
      <p:sp>
        <p:nvSpPr>
          <p:cNvPr id="11" name="Title 1">
            <a:extLst>
              <a:ext uri="{FF2B5EF4-FFF2-40B4-BE49-F238E27FC236}">
                <a16:creationId xmlns:a16="http://schemas.microsoft.com/office/drawing/2014/main" id="{2D3941E8-232F-3768-C05D-35A1421E11C3}"/>
              </a:ext>
            </a:extLst>
          </p:cNvPr>
          <p:cNvSpPr txBox="1">
            <a:spLocks/>
          </p:cNvSpPr>
          <p:nvPr/>
        </p:nvSpPr>
        <p:spPr>
          <a:xfrm>
            <a:off x="521650" y="1505573"/>
            <a:ext cx="3932237" cy="896793"/>
          </a:xfrm>
          <a:prstGeom prst="rect">
            <a:avLst/>
          </a:prstGeom>
        </p:spPr>
        <p:txBody>
          <a:bodyPr vert="horz" lIns="60960" tIns="30480" rIns="60960" bIns="30480" rtlCol="0" anchor="ctr">
            <a:normAutofit/>
          </a:bodyPr>
          <a:lstStyle>
            <a:lvl1pPr algn="l" defTabSz="1371600" rtl="0" eaLnBrk="1" latinLnBrk="0" hangingPunct="1">
              <a:lnSpc>
                <a:spcPct val="100000"/>
              </a:lnSpc>
              <a:spcBef>
                <a:spcPct val="0"/>
              </a:spcBef>
              <a:buNone/>
              <a:defRPr sz="4000" b="1" i="1" kern="1200">
                <a:solidFill>
                  <a:schemeClr val="bg1"/>
                </a:solidFill>
                <a:latin typeface="+mj-lt"/>
                <a:ea typeface="+mj-ea"/>
                <a:cs typeface="+mj-cs"/>
              </a:defRPr>
            </a:lvl1pPr>
          </a:lstStyle>
          <a:p>
            <a:pPr algn="ctr">
              <a:defRPr/>
            </a:pPr>
            <a:r>
              <a:rPr lang="en-US" sz="2667" dirty="0">
                <a:solidFill>
                  <a:schemeClr val="tx1"/>
                </a:solidFill>
                <a:latin typeface="+mn-lt"/>
              </a:rPr>
              <a:t>What we treat:</a:t>
            </a:r>
          </a:p>
        </p:txBody>
      </p:sp>
      <p:cxnSp>
        <p:nvCxnSpPr>
          <p:cNvPr id="13" name="Straight Connector 12">
            <a:extLst>
              <a:ext uri="{FF2B5EF4-FFF2-40B4-BE49-F238E27FC236}">
                <a16:creationId xmlns:a16="http://schemas.microsoft.com/office/drawing/2014/main" id="{34D2BDBC-51D2-A95E-7387-E549AED57D6E}"/>
              </a:ext>
            </a:extLst>
          </p:cNvPr>
          <p:cNvCxnSpPr>
            <a:cxnSpLocks/>
          </p:cNvCxnSpPr>
          <p:nvPr/>
        </p:nvCxnSpPr>
        <p:spPr>
          <a:xfrm>
            <a:off x="4775200" y="1505573"/>
            <a:ext cx="0" cy="4978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470722A-64C9-7D83-5648-548EA370BA18}"/>
              </a:ext>
            </a:extLst>
          </p:cNvPr>
          <p:cNvSpPr txBox="1"/>
          <p:nvPr/>
        </p:nvSpPr>
        <p:spPr>
          <a:xfrm>
            <a:off x="347783" y="6199097"/>
            <a:ext cx="4279973" cy="297454"/>
          </a:xfrm>
          <a:prstGeom prst="rect">
            <a:avLst/>
          </a:prstGeom>
          <a:noFill/>
        </p:spPr>
        <p:txBody>
          <a:bodyPr wrap="square">
            <a:spAutoFit/>
          </a:bodyPr>
          <a:lstStyle/>
          <a:p>
            <a:r>
              <a:rPr lang="en-US" sz="1333" b="1" i="1" dirty="0"/>
              <a:t>**How to refer? Call Admissions: 414-865-2500** </a:t>
            </a:r>
          </a:p>
        </p:txBody>
      </p:sp>
      <p:sp>
        <p:nvSpPr>
          <p:cNvPr id="25" name="TextBox 24">
            <a:extLst>
              <a:ext uri="{FF2B5EF4-FFF2-40B4-BE49-F238E27FC236}">
                <a16:creationId xmlns:a16="http://schemas.microsoft.com/office/drawing/2014/main" id="{4F1D476D-194D-7686-63B0-60F29CCEB963}"/>
              </a:ext>
            </a:extLst>
          </p:cNvPr>
          <p:cNvSpPr txBox="1"/>
          <p:nvPr/>
        </p:nvSpPr>
        <p:spPr>
          <a:xfrm>
            <a:off x="5170709" y="5542251"/>
            <a:ext cx="6386595" cy="954300"/>
          </a:xfrm>
          <a:prstGeom prst="rect">
            <a:avLst/>
          </a:prstGeom>
          <a:noFill/>
        </p:spPr>
        <p:txBody>
          <a:bodyPr wrap="square" rtlCol="0">
            <a:spAutoFit/>
          </a:bodyPr>
          <a:lstStyle/>
          <a:p>
            <a:pPr algn="ctr"/>
            <a:r>
              <a:rPr lang="en-US" sz="1867" i="1" dirty="0"/>
              <a:t>Rogers is located in 10 states: California, Colorado, Florida, Georgia, Illinois, Minnesota, Pennsylvania, Tennessee, Washington, and Wisconsin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E7FA07D8-D947-DAB4-0339-01FC30477096}"/>
              </a:ext>
            </a:extLst>
          </p:cNvPr>
          <p:cNvSpPr txBox="1"/>
          <p:nvPr/>
        </p:nvSpPr>
        <p:spPr>
          <a:xfrm>
            <a:off x="1895352" y="2021541"/>
            <a:ext cx="8401293" cy="2524153"/>
          </a:xfrm>
          <a:prstGeom prst="rect">
            <a:avLst/>
          </a:prstGeom>
          <a:noFill/>
        </p:spPr>
        <p:txBody>
          <a:bodyPr wrap="square" lIns="60960" tIns="30480" rIns="60960" bIns="30480" anchor="t">
            <a:spAutoFit/>
          </a:bodyPr>
          <a:lstStyle/>
          <a:p>
            <a:pPr algn="ctr"/>
            <a:r>
              <a:rPr lang="en-US" sz="2667" dirty="0">
                <a:solidFill>
                  <a:srgbClr val="000000"/>
                </a:solidFill>
                <a:cs typeface="Arial"/>
              </a:rPr>
              <a:t>The WISE Initiative for Stigma Elimination is a nationwide coalition of organizations and individuals promoting inclusion and support for those affected by mental illness and addiction/substance use. Rogers’ Community Learning and Engagement staff coordinates the work of WISE. </a:t>
            </a:r>
            <a:endParaRPr lang="en-US" sz="2667" strike="sngStrike" dirty="0">
              <a:cs typeface="Arial"/>
            </a:endParaRPr>
          </a:p>
        </p:txBody>
      </p:sp>
      <p:sp>
        <p:nvSpPr>
          <p:cNvPr id="36" name="TextBox 35">
            <a:extLst>
              <a:ext uri="{FF2B5EF4-FFF2-40B4-BE49-F238E27FC236}">
                <a16:creationId xmlns:a16="http://schemas.microsoft.com/office/drawing/2014/main" id="{B164313D-B3F8-71D2-BEDA-90B91474A7C9}"/>
              </a:ext>
            </a:extLst>
          </p:cNvPr>
          <p:cNvSpPr txBox="1"/>
          <p:nvPr/>
        </p:nvSpPr>
        <p:spPr>
          <a:xfrm>
            <a:off x="3784598" y="879871"/>
            <a:ext cx="4622800" cy="1046440"/>
          </a:xfrm>
          <a:prstGeom prst="rect">
            <a:avLst/>
          </a:prstGeom>
          <a:noFill/>
        </p:spPr>
        <p:txBody>
          <a:bodyPr wrap="square" lIns="60960" tIns="30480" rIns="60960" bIns="30480" rtlCol="0" anchor="t">
            <a:spAutoFit/>
          </a:bodyPr>
          <a:lstStyle/>
          <a:p>
            <a:pPr algn="ctr"/>
            <a:r>
              <a:rPr lang="en-US" sz="6400" dirty="0"/>
              <a:t>WISE</a:t>
            </a:r>
            <a:endParaRPr lang="en-US" sz="6400" strike="sngStrike" dirty="0"/>
          </a:p>
        </p:txBody>
      </p:sp>
      <p:pic>
        <p:nvPicPr>
          <p:cNvPr id="10" name="Picture 9">
            <a:extLst>
              <a:ext uri="{FF2B5EF4-FFF2-40B4-BE49-F238E27FC236}">
                <a16:creationId xmlns:a16="http://schemas.microsoft.com/office/drawing/2014/main" id="{424BE23D-6511-5E2B-C6C3-CDF0972529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76326" y="4640924"/>
            <a:ext cx="3577060" cy="1653587"/>
          </a:xfrm>
          <a:prstGeom prst="rect">
            <a:avLst/>
          </a:prstGeom>
        </p:spPr>
      </p:pic>
      <p:sp>
        <p:nvSpPr>
          <p:cNvPr id="8" name="TextBox 7">
            <a:extLst>
              <a:ext uri="{FF2B5EF4-FFF2-40B4-BE49-F238E27FC236}">
                <a16:creationId xmlns:a16="http://schemas.microsoft.com/office/drawing/2014/main" id="{EA4F6CD3-22B3-6BCD-81BE-1C9E336454EB}"/>
              </a:ext>
            </a:extLst>
          </p:cNvPr>
          <p:cNvSpPr txBox="1"/>
          <p:nvPr/>
        </p:nvSpPr>
        <p:spPr>
          <a:xfrm>
            <a:off x="7912675" y="6277432"/>
            <a:ext cx="4104361" cy="389787"/>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pPr algn="ctr"/>
            <a:r>
              <a:rPr lang="en-US" sz="1867" dirty="0">
                <a:cs typeface="Calibri"/>
                <a:hlinkClick r:id="rId4"/>
              </a:rPr>
              <a:t>w</a:t>
            </a:r>
            <a:r>
              <a:rPr lang="en-US" sz="2133" dirty="0">
                <a:cs typeface="Calibri"/>
                <a:hlinkClick r:id="rId4"/>
              </a:rPr>
              <a:t>ww.eliminatestigma.org</a:t>
            </a:r>
            <a:endParaRPr lang="en-US" sz="2133" dirty="0">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02ABF33-F6E5-0C22-46D2-B7550E8A08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41092" y="1874092"/>
            <a:ext cx="3109823" cy="3109823"/>
          </a:xfrm>
          <a:prstGeom prst="rect">
            <a:avLst/>
          </a:prstGeom>
        </p:spPr>
      </p:pic>
      <p:sp>
        <p:nvSpPr>
          <p:cNvPr id="2" name="Title 1">
            <a:extLst>
              <a:ext uri="{FF2B5EF4-FFF2-40B4-BE49-F238E27FC236}">
                <a16:creationId xmlns:a16="http://schemas.microsoft.com/office/drawing/2014/main" id="{585A299B-B59C-09FF-9808-21F24E74735A}"/>
              </a:ext>
            </a:extLst>
          </p:cNvPr>
          <p:cNvSpPr>
            <a:spLocks noGrp="1"/>
          </p:cNvSpPr>
          <p:nvPr>
            <p:ph type="title"/>
          </p:nvPr>
        </p:nvSpPr>
        <p:spPr>
          <a:xfrm>
            <a:off x="275064" y="234506"/>
            <a:ext cx="11641872" cy="762000"/>
          </a:xfrm>
        </p:spPr>
        <p:txBody>
          <a:bodyPr>
            <a:noAutofit/>
          </a:bodyPr>
          <a:lstStyle/>
          <a:p>
            <a:r>
              <a:rPr lang="en-US" dirty="0">
                <a:solidFill>
                  <a:schemeClr val="tx1">
                    <a:lumMod val="65000"/>
                    <a:lumOff val="35000"/>
                  </a:schemeClr>
                </a:solidFill>
                <a:latin typeface="Kollektif Bold" panose="020B0604020202020204" charset="0"/>
              </a:rPr>
              <a:t>Understanding Similar Yet Different Terms </a:t>
            </a:r>
          </a:p>
        </p:txBody>
      </p:sp>
      <p:sp>
        <p:nvSpPr>
          <p:cNvPr id="3" name="Content Placeholder 2">
            <a:extLst>
              <a:ext uri="{FF2B5EF4-FFF2-40B4-BE49-F238E27FC236}">
                <a16:creationId xmlns:a16="http://schemas.microsoft.com/office/drawing/2014/main" id="{202BF63C-EBBD-F1CF-E494-8DD5D2A9B9D8}"/>
              </a:ext>
            </a:extLst>
          </p:cNvPr>
          <p:cNvSpPr>
            <a:spLocks noGrp="1"/>
          </p:cNvSpPr>
          <p:nvPr>
            <p:ph sz="half" idx="1"/>
          </p:nvPr>
        </p:nvSpPr>
        <p:spPr>
          <a:xfrm>
            <a:off x="1229745" y="1489105"/>
            <a:ext cx="3109495" cy="4227423"/>
          </a:xfrm>
        </p:spPr>
        <p:txBody>
          <a:bodyPr>
            <a:normAutofit fontScale="85000" lnSpcReduction="10000"/>
          </a:bodyPr>
          <a:lstStyle/>
          <a:p>
            <a:pPr marL="0" indent="0" algn="ctr">
              <a:buNone/>
            </a:pPr>
            <a:r>
              <a:rPr lang="en-US" sz="2933" b="1"/>
              <a:t>Mental Health</a:t>
            </a:r>
            <a:r>
              <a:rPr lang="en-US" sz="2933"/>
              <a:t>:</a:t>
            </a:r>
          </a:p>
          <a:p>
            <a:pPr marL="0" indent="0" algn="ctr">
              <a:buNone/>
            </a:pPr>
            <a:r>
              <a:rPr lang="en-US" sz="2933"/>
              <a:t>Talks about our mental well-being: our emotions, our thoughts and feelings, our ability to solve problems and overcome difficulties, our social connections, and our understanding of the world around us. </a:t>
            </a:r>
          </a:p>
        </p:txBody>
      </p:sp>
      <p:sp>
        <p:nvSpPr>
          <p:cNvPr id="4" name="Content Placeholder 3">
            <a:extLst>
              <a:ext uri="{FF2B5EF4-FFF2-40B4-BE49-F238E27FC236}">
                <a16:creationId xmlns:a16="http://schemas.microsoft.com/office/drawing/2014/main" id="{A74598B3-2B8F-AA94-4A2A-A8B4C28CE4D4}"/>
              </a:ext>
            </a:extLst>
          </p:cNvPr>
          <p:cNvSpPr>
            <a:spLocks noGrp="1"/>
          </p:cNvSpPr>
          <p:nvPr>
            <p:ph sz="half" idx="2"/>
          </p:nvPr>
        </p:nvSpPr>
        <p:spPr>
          <a:xfrm>
            <a:off x="8198004" y="1375585"/>
            <a:ext cx="3251200" cy="4106829"/>
          </a:xfrm>
        </p:spPr>
        <p:txBody>
          <a:bodyPr>
            <a:normAutofit fontScale="85000" lnSpcReduction="10000"/>
          </a:bodyPr>
          <a:lstStyle/>
          <a:p>
            <a:pPr marL="0" indent="0" algn="ctr">
              <a:buNone/>
            </a:pPr>
            <a:r>
              <a:rPr lang="en-US" sz="2933" b="1" dirty="0"/>
              <a:t>Mental Illness</a:t>
            </a:r>
            <a:r>
              <a:rPr lang="en-US" sz="2933" dirty="0"/>
              <a:t>:</a:t>
            </a:r>
          </a:p>
          <a:p>
            <a:pPr marL="0" indent="0" algn="ctr">
              <a:buNone/>
            </a:pPr>
            <a:r>
              <a:rPr lang="en-US" sz="2933" dirty="0"/>
              <a:t>Is an illness that affects the way people think, feel, behave, or interact with others. There are many different mental illnesses, and they have different symptoms that impact peoples’ lives in different ways.</a:t>
            </a:r>
          </a:p>
          <a:p>
            <a:pPr marL="0" indent="0" algn="ctr">
              <a:buNone/>
            </a:pPr>
            <a:endParaRPr lang="en-US" sz="2933" dirty="0"/>
          </a:p>
        </p:txBody>
      </p:sp>
    </p:spTree>
    <p:extLst>
      <p:ext uri="{BB962C8B-B14F-4D97-AF65-F5344CB8AC3E}">
        <p14:creationId xmlns:p14="http://schemas.microsoft.com/office/powerpoint/2010/main" val="4173738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D67A82E-2E6F-8CD2-D7C5-77C07FCBD7CE}"/>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5603819" y="1434501"/>
            <a:ext cx="5212313" cy="4820950"/>
          </a:xfrm>
          <a:prstGeom prst="rect">
            <a:avLst/>
          </a:prstGeom>
        </p:spPr>
      </p:pic>
      <p:sp>
        <p:nvSpPr>
          <p:cNvPr id="3" name="TextBox 3"/>
          <p:cNvSpPr txBox="1"/>
          <p:nvPr/>
        </p:nvSpPr>
        <p:spPr>
          <a:xfrm>
            <a:off x="885215" y="1279723"/>
            <a:ext cx="4115151" cy="5130507"/>
          </a:xfrm>
          <a:prstGeom prst="rect">
            <a:avLst/>
          </a:prstGeom>
        </p:spPr>
        <p:txBody>
          <a:bodyPr wrap="square" lIns="0" tIns="0" rIns="0" bIns="0" rtlCol="0" anchor="t">
            <a:spAutoFit/>
          </a:bodyPr>
          <a:lstStyle/>
          <a:p>
            <a:pPr algn="ctr">
              <a:lnSpc>
                <a:spcPts val="5785"/>
              </a:lnSpc>
            </a:pPr>
            <a:r>
              <a:rPr lang="en-US" sz="2933" dirty="0">
                <a:solidFill>
                  <a:srgbClr val="000000"/>
                </a:solidFill>
                <a:latin typeface="DM Sans"/>
              </a:rPr>
              <a:t>Depression</a:t>
            </a:r>
          </a:p>
          <a:p>
            <a:pPr algn="ctr">
              <a:lnSpc>
                <a:spcPts val="5785"/>
              </a:lnSpc>
            </a:pPr>
            <a:r>
              <a:rPr lang="en-US" sz="2933" dirty="0">
                <a:solidFill>
                  <a:srgbClr val="000000"/>
                </a:solidFill>
                <a:latin typeface="DM Sans"/>
              </a:rPr>
              <a:t>Schizophrenia</a:t>
            </a:r>
          </a:p>
          <a:p>
            <a:pPr algn="ctr">
              <a:lnSpc>
                <a:spcPts val="5785"/>
              </a:lnSpc>
            </a:pPr>
            <a:r>
              <a:rPr lang="en-US" sz="2933" dirty="0">
                <a:solidFill>
                  <a:srgbClr val="000000"/>
                </a:solidFill>
                <a:latin typeface="DM Sans"/>
              </a:rPr>
              <a:t>Eating Disorders</a:t>
            </a:r>
          </a:p>
          <a:p>
            <a:pPr algn="ctr">
              <a:lnSpc>
                <a:spcPts val="5785"/>
              </a:lnSpc>
            </a:pPr>
            <a:r>
              <a:rPr lang="en-US" sz="2667" dirty="0">
                <a:solidFill>
                  <a:srgbClr val="000000"/>
                </a:solidFill>
                <a:latin typeface="DM Sans"/>
              </a:rPr>
              <a:t>Substance Use Disorders</a:t>
            </a:r>
          </a:p>
          <a:p>
            <a:pPr algn="ctr">
              <a:lnSpc>
                <a:spcPts val="5785"/>
              </a:lnSpc>
            </a:pPr>
            <a:r>
              <a:rPr lang="en-US" sz="2933" dirty="0">
                <a:solidFill>
                  <a:srgbClr val="000000"/>
                </a:solidFill>
                <a:latin typeface="DM Sans"/>
              </a:rPr>
              <a:t>Trauma</a:t>
            </a:r>
          </a:p>
          <a:p>
            <a:pPr algn="ctr">
              <a:lnSpc>
                <a:spcPts val="5785"/>
              </a:lnSpc>
            </a:pPr>
            <a:r>
              <a:rPr lang="en-US" sz="2933" dirty="0">
                <a:solidFill>
                  <a:srgbClr val="000000"/>
                </a:solidFill>
                <a:latin typeface="DM Sans"/>
              </a:rPr>
              <a:t>Anxiety</a:t>
            </a:r>
          </a:p>
          <a:p>
            <a:pPr algn="ctr">
              <a:lnSpc>
                <a:spcPts val="5785"/>
              </a:lnSpc>
              <a:spcBef>
                <a:spcPct val="0"/>
              </a:spcBef>
            </a:pPr>
            <a:r>
              <a:rPr lang="en-US" sz="2933" dirty="0">
                <a:solidFill>
                  <a:srgbClr val="000000"/>
                </a:solidFill>
                <a:latin typeface="DM Sans"/>
              </a:rPr>
              <a:t>and many mor</a:t>
            </a:r>
            <a:r>
              <a:rPr lang="en-US" sz="3000" dirty="0">
                <a:solidFill>
                  <a:srgbClr val="000000"/>
                </a:solidFill>
                <a:latin typeface="DM Sans"/>
              </a:rPr>
              <a:t>e...</a:t>
            </a:r>
          </a:p>
        </p:txBody>
      </p:sp>
      <p:sp>
        <p:nvSpPr>
          <p:cNvPr id="10" name="TextBox 9">
            <a:extLst>
              <a:ext uri="{FF2B5EF4-FFF2-40B4-BE49-F238E27FC236}">
                <a16:creationId xmlns:a16="http://schemas.microsoft.com/office/drawing/2014/main" id="{BB438572-6A41-2EA8-678B-B419665F2464}"/>
              </a:ext>
            </a:extLst>
          </p:cNvPr>
          <p:cNvSpPr txBox="1"/>
          <p:nvPr/>
        </p:nvSpPr>
        <p:spPr>
          <a:xfrm>
            <a:off x="1139354" y="360248"/>
            <a:ext cx="9913291" cy="769441"/>
          </a:xfrm>
          <a:prstGeom prst="rect">
            <a:avLst/>
          </a:prstGeom>
          <a:noFill/>
        </p:spPr>
        <p:txBody>
          <a:bodyPr wrap="none" rtlCol="0">
            <a:spAutoFit/>
          </a:bodyPr>
          <a:lstStyle/>
          <a:p>
            <a:pPr algn="ctr"/>
            <a:r>
              <a:rPr lang="en-US" sz="4400" dirty="0"/>
              <a:t>Examples of Mental Health Challenges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
            <a:ext cx="4724400" cy="6657278"/>
          </a:xfrm>
          <a:custGeom>
            <a:avLst/>
            <a:gdLst/>
            <a:ahLst/>
            <a:cxnLst/>
            <a:rect l="l" t="t" r="r" b="b"/>
            <a:pathLst>
              <a:path w="6028456" h="9096987">
                <a:moveTo>
                  <a:pt x="0" y="0"/>
                </a:moveTo>
                <a:lnTo>
                  <a:pt x="6028456" y="0"/>
                </a:lnTo>
                <a:lnTo>
                  <a:pt x="6028456" y="9096986"/>
                </a:lnTo>
                <a:lnTo>
                  <a:pt x="0" y="9096986"/>
                </a:lnTo>
                <a:lnTo>
                  <a:pt x="0" y="0"/>
                </a:lnTo>
                <a:close/>
              </a:path>
            </a:pathLst>
          </a:custGeom>
          <a:blipFill>
            <a:blip r:embed="rId3" cstate="screen">
              <a:extLst>
                <a:ext uri="{28A0092B-C50C-407E-A947-70E740481C1C}">
                  <a14:useLocalDpi xmlns:a14="http://schemas.microsoft.com/office/drawing/2010/main"/>
                </a:ext>
              </a:extLst>
            </a:blip>
            <a:stretch>
              <a:fillRect r="-12404"/>
            </a:stretch>
          </a:blipFill>
        </p:spPr>
        <p:txBody>
          <a:bodyPr/>
          <a:lstStyle/>
          <a:p>
            <a:endParaRPr lang="en-US" sz="1200"/>
          </a:p>
        </p:txBody>
      </p:sp>
      <p:sp>
        <p:nvSpPr>
          <p:cNvPr id="3" name="TextBox 3"/>
          <p:cNvSpPr txBox="1"/>
          <p:nvPr/>
        </p:nvSpPr>
        <p:spPr>
          <a:xfrm>
            <a:off x="5171488" y="2074783"/>
            <a:ext cx="6278959" cy="2708434"/>
          </a:xfrm>
          <a:prstGeom prst="rect">
            <a:avLst/>
          </a:prstGeom>
        </p:spPr>
        <p:txBody>
          <a:bodyPr lIns="0" tIns="0" rIns="0" bIns="0" rtlCol="0" anchor="t">
            <a:spAutoFit/>
          </a:bodyPr>
          <a:lstStyle/>
          <a:p>
            <a:pPr algn="ctr">
              <a:spcBef>
                <a:spcPct val="0"/>
              </a:spcBef>
            </a:pPr>
            <a:r>
              <a:rPr lang="en-US" sz="4400">
                <a:solidFill>
                  <a:srgbClr val="000000"/>
                </a:solidFill>
              </a:rPr>
              <a:t>1 in 5 people will experience a mental health challenge in any given year.</a:t>
            </a:r>
            <a:endParaRPr lang="en-US" sz="4400" strike="sngStrike" dirty="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p:cNvGraphicFramePr>
            <a:graphicFrameLocks noGrp="1"/>
          </p:cNvGraphicFramePr>
          <p:nvPr/>
        </p:nvGraphicFramePr>
        <p:xfrm>
          <a:off x="2992008" y="1831368"/>
          <a:ext cx="7068125" cy="4143631"/>
        </p:xfrm>
        <a:graphic>
          <a:graphicData uri="http://schemas.openxmlformats.org/drawingml/2006/table">
            <a:tbl>
              <a:tblPr/>
              <a:tblGrid>
                <a:gridCol w="3654963">
                  <a:extLst>
                    <a:ext uri="{9D8B030D-6E8A-4147-A177-3AD203B41FA5}">
                      <a16:colId xmlns:a16="http://schemas.microsoft.com/office/drawing/2014/main" val="20000"/>
                    </a:ext>
                  </a:extLst>
                </a:gridCol>
                <a:gridCol w="3413162">
                  <a:extLst>
                    <a:ext uri="{9D8B030D-6E8A-4147-A177-3AD203B41FA5}">
                      <a16:colId xmlns:a16="http://schemas.microsoft.com/office/drawing/2014/main" val="20001"/>
                    </a:ext>
                  </a:extLst>
                </a:gridCol>
              </a:tblGrid>
              <a:tr h="1044874">
                <a:tc>
                  <a:txBody>
                    <a:bodyPr/>
                    <a:lstStyle/>
                    <a:p>
                      <a:pPr algn="ctr">
                        <a:lnSpc>
                          <a:spcPts val="7279"/>
                        </a:lnSpc>
                        <a:defRPr/>
                      </a:pPr>
                      <a:r>
                        <a:rPr lang="en-US" sz="3500">
                          <a:solidFill>
                            <a:srgbClr val="545454"/>
                          </a:solidFill>
                          <a:latin typeface="DM Sans"/>
                        </a:rPr>
                        <a:t>DEFINITION</a:t>
                      </a:r>
                      <a:endParaRPr lang="en-US" sz="700"/>
                    </a:p>
                  </a:txBody>
                  <a:tcPr marL="127000" marR="127000" marT="127000" marB="127000" anchor="ctr">
                    <a:lnL w="38100" cap="flat" cmpd="sng" algn="ctr">
                      <a:solidFill>
                        <a:srgbClr val="FE6D73"/>
                      </a:solidFill>
                      <a:prstDash val="solid"/>
                      <a:round/>
                      <a:headEnd type="none" w="med" len="med"/>
                      <a:tailEnd type="none" w="med" len="med"/>
                    </a:lnL>
                    <a:lnR w="38100" cap="flat" cmpd="sng" algn="ctr">
                      <a:solidFill>
                        <a:srgbClr val="FE6D73"/>
                      </a:solidFill>
                      <a:prstDash val="solid"/>
                      <a:round/>
                      <a:headEnd type="none" w="med" len="med"/>
                      <a:tailEnd type="none" w="med" len="med"/>
                    </a:lnR>
                    <a:lnT w="38100" cap="flat" cmpd="sng" algn="ctr">
                      <a:solidFill>
                        <a:srgbClr val="FE6D73"/>
                      </a:solidFill>
                      <a:prstDash val="solid"/>
                      <a:round/>
                      <a:headEnd type="none" w="med" len="med"/>
                      <a:tailEnd type="none" w="med" len="med"/>
                    </a:lnT>
                    <a:lnB w="38100" cap="flat" cmpd="sng" algn="ctr">
                      <a:solidFill>
                        <a:srgbClr val="FE6D73"/>
                      </a:solidFill>
                      <a:prstDash val="solid"/>
                      <a:round/>
                      <a:headEnd type="none" w="med" len="med"/>
                      <a:tailEnd type="none" w="med" len="med"/>
                    </a:lnB>
                  </a:tcPr>
                </a:tc>
                <a:tc>
                  <a:txBody>
                    <a:bodyPr/>
                    <a:lstStyle/>
                    <a:p>
                      <a:pPr algn="ctr">
                        <a:lnSpc>
                          <a:spcPts val="7279"/>
                        </a:lnSpc>
                        <a:defRPr/>
                      </a:pPr>
                      <a:r>
                        <a:rPr lang="en-US" sz="3500">
                          <a:solidFill>
                            <a:srgbClr val="545454"/>
                          </a:solidFill>
                          <a:latin typeface="DM Sans"/>
                        </a:rPr>
                        <a:t>TYPE</a:t>
                      </a:r>
                      <a:endParaRPr lang="en-US" sz="700"/>
                    </a:p>
                  </a:txBody>
                  <a:tcPr marL="127000" marR="127000" marT="127000" marB="127000" anchor="ctr">
                    <a:lnL w="38100" cap="flat" cmpd="sng" algn="ctr">
                      <a:solidFill>
                        <a:srgbClr val="FE6D73"/>
                      </a:solidFill>
                      <a:prstDash val="solid"/>
                      <a:round/>
                      <a:headEnd type="none" w="med" len="med"/>
                      <a:tailEnd type="none" w="med" len="med"/>
                    </a:lnL>
                    <a:lnR w="38100" cap="flat" cmpd="sng" algn="ctr">
                      <a:solidFill>
                        <a:srgbClr val="FE6D73"/>
                      </a:solidFill>
                      <a:prstDash val="solid"/>
                      <a:round/>
                      <a:headEnd type="none" w="med" len="med"/>
                      <a:tailEnd type="none" w="med" len="med"/>
                    </a:lnR>
                    <a:lnT w="38100" cap="flat" cmpd="sng" algn="ctr">
                      <a:solidFill>
                        <a:srgbClr val="FE6D73"/>
                      </a:solidFill>
                      <a:prstDash val="solid"/>
                      <a:round/>
                      <a:headEnd type="none" w="med" len="med"/>
                      <a:tailEnd type="none" w="med" len="med"/>
                    </a:lnT>
                    <a:lnB w="38100" cap="flat" cmpd="sng" algn="ctr">
                      <a:solidFill>
                        <a:srgbClr val="FE6D73"/>
                      </a:solidFill>
                      <a:prstDash val="solid"/>
                      <a:round/>
                      <a:headEnd type="none" w="med" len="med"/>
                      <a:tailEnd type="none" w="med" len="med"/>
                    </a:lnB>
                  </a:tcPr>
                </a:tc>
                <a:extLst>
                  <a:ext uri="{0D108BD9-81ED-4DB2-BD59-A6C34878D82A}">
                    <a16:rowId xmlns:a16="http://schemas.microsoft.com/office/drawing/2014/main" val="10000"/>
                  </a:ext>
                </a:extLst>
              </a:tr>
              <a:tr h="722715">
                <a:tc>
                  <a:txBody>
                    <a:bodyPr/>
                    <a:lstStyle/>
                    <a:p>
                      <a:pPr algn="ctr">
                        <a:lnSpc>
                          <a:spcPts val="4619"/>
                        </a:lnSpc>
                        <a:defRPr/>
                      </a:pPr>
                      <a:r>
                        <a:rPr lang="en-US" sz="2200">
                          <a:solidFill>
                            <a:srgbClr val="545454"/>
                          </a:solidFill>
                          <a:latin typeface="DM Sans"/>
                        </a:rPr>
                        <a:t>Stereotypes </a:t>
                      </a:r>
                      <a:endParaRPr lang="en-US" sz="700"/>
                    </a:p>
                  </a:txBody>
                  <a:tcPr marL="127000" marR="127000" marT="127000" marB="127000" anchor="ctr">
                    <a:lnL w="38100" cap="flat" cmpd="sng" algn="ctr">
                      <a:solidFill>
                        <a:srgbClr val="FE6D73"/>
                      </a:solidFill>
                      <a:prstDash val="solid"/>
                      <a:round/>
                      <a:headEnd type="none" w="med" len="med"/>
                      <a:tailEnd type="none" w="med" len="med"/>
                    </a:lnL>
                    <a:lnR w="38100" cap="flat" cmpd="sng" algn="ctr">
                      <a:solidFill>
                        <a:srgbClr val="FE6D73"/>
                      </a:solidFill>
                      <a:prstDash val="solid"/>
                      <a:round/>
                      <a:headEnd type="none" w="med" len="med"/>
                      <a:tailEnd type="none" w="med" len="med"/>
                    </a:lnR>
                    <a:lnT w="38100" cap="flat" cmpd="sng" algn="ctr">
                      <a:solidFill>
                        <a:srgbClr val="FE6D73"/>
                      </a:solidFill>
                      <a:prstDash val="solid"/>
                      <a:round/>
                      <a:headEnd type="none" w="med" len="med"/>
                      <a:tailEnd type="none" w="med" len="med"/>
                    </a:lnT>
                    <a:lnB w="38100" cap="flat" cmpd="sng" algn="ctr">
                      <a:solidFill>
                        <a:srgbClr val="FE6D73"/>
                      </a:solidFill>
                      <a:prstDash val="solid"/>
                      <a:round/>
                      <a:headEnd type="none" w="med" len="med"/>
                      <a:tailEnd type="none" w="med" len="med"/>
                    </a:lnB>
                  </a:tcPr>
                </a:tc>
                <a:tc>
                  <a:txBody>
                    <a:bodyPr/>
                    <a:lstStyle/>
                    <a:p>
                      <a:pPr algn="ctr">
                        <a:lnSpc>
                          <a:spcPts val="4620"/>
                        </a:lnSpc>
                        <a:defRPr/>
                      </a:pPr>
                      <a:r>
                        <a:rPr lang="en-US" sz="2200">
                          <a:solidFill>
                            <a:srgbClr val="545454"/>
                          </a:solidFill>
                          <a:latin typeface="DM Sans"/>
                        </a:rPr>
                        <a:t>Internalized</a:t>
                      </a:r>
                      <a:endParaRPr lang="en-US" sz="700"/>
                    </a:p>
                  </a:txBody>
                  <a:tcPr marL="127000" marR="127000" marT="127000" marB="127000" anchor="ctr">
                    <a:lnL w="38100" cap="flat" cmpd="sng" algn="ctr">
                      <a:solidFill>
                        <a:srgbClr val="FE6D73"/>
                      </a:solidFill>
                      <a:prstDash val="solid"/>
                      <a:round/>
                      <a:headEnd type="none" w="med" len="med"/>
                      <a:tailEnd type="none" w="med" len="med"/>
                    </a:lnL>
                    <a:lnR w="38100" cap="flat" cmpd="sng" algn="ctr">
                      <a:solidFill>
                        <a:srgbClr val="FE6D73"/>
                      </a:solidFill>
                      <a:prstDash val="solid"/>
                      <a:round/>
                      <a:headEnd type="none" w="med" len="med"/>
                      <a:tailEnd type="none" w="med" len="med"/>
                    </a:lnR>
                    <a:lnT w="38100" cap="flat" cmpd="sng" algn="ctr">
                      <a:solidFill>
                        <a:srgbClr val="FE6D73"/>
                      </a:solidFill>
                      <a:prstDash val="solid"/>
                      <a:round/>
                      <a:headEnd type="none" w="med" len="med"/>
                      <a:tailEnd type="none" w="med" len="med"/>
                    </a:lnT>
                    <a:lnB w="38100" cap="flat" cmpd="sng" algn="ctr">
                      <a:solidFill>
                        <a:srgbClr val="FE6D73"/>
                      </a:solidFill>
                      <a:prstDash val="solid"/>
                      <a:round/>
                      <a:headEnd type="none" w="med" len="med"/>
                      <a:tailEnd type="none" w="med" len="med"/>
                    </a:lnB>
                  </a:tcPr>
                </a:tc>
                <a:extLst>
                  <a:ext uri="{0D108BD9-81ED-4DB2-BD59-A6C34878D82A}">
                    <a16:rowId xmlns:a16="http://schemas.microsoft.com/office/drawing/2014/main" val="10001"/>
                  </a:ext>
                </a:extLst>
              </a:tr>
              <a:tr h="722715">
                <a:tc>
                  <a:txBody>
                    <a:bodyPr/>
                    <a:lstStyle/>
                    <a:p>
                      <a:pPr algn="ctr">
                        <a:lnSpc>
                          <a:spcPts val="4620"/>
                        </a:lnSpc>
                        <a:defRPr/>
                      </a:pPr>
                      <a:r>
                        <a:rPr lang="en-US" sz="2200">
                          <a:solidFill>
                            <a:srgbClr val="545454"/>
                          </a:solidFill>
                          <a:latin typeface="DM Sans"/>
                        </a:rPr>
                        <a:t>Prejudice</a:t>
                      </a:r>
                      <a:endParaRPr lang="en-US" sz="700"/>
                    </a:p>
                  </a:txBody>
                  <a:tcPr marL="127000" marR="127000" marT="127000" marB="127000" anchor="ctr">
                    <a:lnL w="38100" cap="flat" cmpd="sng" algn="ctr">
                      <a:solidFill>
                        <a:srgbClr val="FE6D73"/>
                      </a:solidFill>
                      <a:prstDash val="solid"/>
                      <a:round/>
                      <a:headEnd type="none" w="med" len="med"/>
                      <a:tailEnd type="none" w="med" len="med"/>
                    </a:lnL>
                    <a:lnR w="38100" cap="flat" cmpd="sng" algn="ctr">
                      <a:solidFill>
                        <a:srgbClr val="FE6D73"/>
                      </a:solidFill>
                      <a:prstDash val="solid"/>
                      <a:round/>
                      <a:headEnd type="none" w="med" len="med"/>
                      <a:tailEnd type="none" w="med" len="med"/>
                    </a:lnR>
                    <a:lnT w="38100" cap="flat" cmpd="sng" algn="ctr">
                      <a:solidFill>
                        <a:srgbClr val="FE6D73"/>
                      </a:solidFill>
                      <a:prstDash val="solid"/>
                      <a:round/>
                      <a:headEnd type="none" w="med" len="med"/>
                      <a:tailEnd type="none" w="med" len="med"/>
                    </a:lnT>
                    <a:lnB w="38100" cap="flat" cmpd="sng" algn="ctr">
                      <a:solidFill>
                        <a:srgbClr val="FE6D73"/>
                      </a:solidFill>
                      <a:prstDash val="solid"/>
                      <a:round/>
                      <a:headEnd type="none" w="med" len="med"/>
                      <a:tailEnd type="none" w="med" len="med"/>
                    </a:lnB>
                  </a:tcPr>
                </a:tc>
                <a:tc>
                  <a:txBody>
                    <a:bodyPr/>
                    <a:lstStyle/>
                    <a:p>
                      <a:pPr algn="ctr">
                        <a:lnSpc>
                          <a:spcPts val="4620"/>
                        </a:lnSpc>
                        <a:defRPr/>
                      </a:pPr>
                      <a:r>
                        <a:rPr lang="en-US" sz="2200">
                          <a:solidFill>
                            <a:srgbClr val="545454"/>
                          </a:solidFill>
                          <a:latin typeface="DM Sans"/>
                        </a:rPr>
                        <a:t>Public</a:t>
                      </a:r>
                      <a:endParaRPr lang="en-US" sz="700"/>
                    </a:p>
                  </a:txBody>
                  <a:tcPr marL="127000" marR="127000" marT="127000" marB="127000" anchor="ctr">
                    <a:lnL w="38100" cap="flat" cmpd="sng" algn="ctr">
                      <a:solidFill>
                        <a:srgbClr val="FE6D73"/>
                      </a:solidFill>
                      <a:prstDash val="solid"/>
                      <a:round/>
                      <a:headEnd type="none" w="med" len="med"/>
                      <a:tailEnd type="none" w="med" len="med"/>
                    </a:lnL>
                    <a:lnR w="38100" cap="flat" cmpd="sng" algn="ctr">
                      <a:solidFill>
                        <a:srgbClr val="FE6D73"/>
                      </a:solidFill>
                      <a:prstDash val="solid"/>
                      <a:round/>
                      <a:headEnd type="none" w="med" len="med"/>
                      <a:tailEnd type="none" w="med" len="med"/>
                    </a:lnR>
                    <a:lnT w="38100" cap="flat" cmpd="sng" algn="ctr">
                      <a:solidFill>
                        <a:srgbClr val="FE6D73"/>
                      </a:solidFill>
                      <a:prstDash val="solid"/>
                      <a:round/>
                      <a:headEnd type="none" w="med" len="med"/>
                      <a:tailEnd type="none" w="med" len="med"/>
                    </a:lnT>
                    <a:lnB w="38100" cap="flat" cmpd="sng" algn="ctr">
                      <a:solidFill>
                        <a:srgbClr val="FE6D73"/>
                      </a:solidFill>
                      <a:prstDash val="solid"/>
                      <a:round/>
                      <a:headEnd type="none" w="med" len="med"/>
                      <a:tailEnd type="none" w="med" len="med"/>
                    </a:lnB>
                  </a:tcPr>
                </a:tc>
                <a:extLst>
                  <a:ext uri="{0D108BD9-81ED-4DB2-BD59-A6C34878D82A}">
                    <a16:rowId xmlns:a16="http://schemas.microsoft.com/office/drawing/2014/main" val="10002"/>
                  </a:ext>
                </a:extLst>
              </a:tr>
              <a:tr h="722715">
                <a:tc>
                  <a:txBody>
                    <a:bodyPr/>
                    <a:lstStyle/>
                    <a:p>
                      <a:pPr algn="ctr">
                        <a:lnSpc>
                          <a:spcPts val="4620"/>
                        </a:lnSpc>
                        <a:defRPr/>
                      </a:pPr>
                      <a:r>
                        <a:rPr lang="en-US" sz="2200">
                          <a:solidFill>
                            <a:srgbClr val="545454"/>
                          </a:solidFill>
                          <a:latin typeface="DM Sans"/>
                        </a:rPr>
                        <a:t>Discrimination</a:t>
                      </a:r>
                      <a:endParaRPr lang="en-US" sz="700"/>
                    </a:p>
                  </a:txBody>
                  <a:tcPr marL="127000" marR="127000" marT="127000" marB="127000" anchor="ctr">
                    <a:lnL w="38100" cap="flat" cmpd="sng" algn="ctr">
                      <a:solidFill>
                        <a:srgbClr val="FE6D73"/>
                      </a:solidFill>
                      <a:prstDash val="solid"/>
                      <a:round/>
                      <a:headEnd type="none" w="med" len="med"/>
                      <a:tailEnd type="none" w="med" len="med"/>
                    </a:lnL>
                    <a:lnR w="38100" cap="flat" cmpd="sng" algn="ctr">
                      <a:solidFill>
                        <a:srgbClr val="FE6D73"/>
                      </a:solidFill>
                      <a:prstDash val="solid"/>
                      <a:round/>
                      <a:headEnd type="none" w="med" len="med"/>
                      <a:tailEnd type="none" w="med" len="med"/>
                    </a:lnR>
                    <a:lnT w="38100" cap="flat" cmpd="sng" algn="ctr">
                      <a:solidFill>
                        <a:srgbClr val="FE6D73"/>
                      </a:solidFill>
                      <a:prstDash val="solid"/>
                      <a:round/>
                      <a:headEnd type="none" w="med" len="med"/>
                      <a:tailEnd type="none" w="med" len="med"/>
                    </a:lnT>
                    <a:lnB w="38100" cap="flat" cmpd="sng" algn="ctr">
                      <a:solidFill>
                        <a:srgbClr val="FE6D73"/>
                      </a:solidFill>
                      <a:prstDash val="solid"/>
                      <a:round/>
                      <a:headEnd type="none" w="med" len="med"/>
                      <a:tailEnd type="none" w="med" len="med"/>
                    </a:lnB>
                  </a:tcPr>
                </a:tc>
                <a:tc>
                  <a:txBody>
                    <a:bodyPr/>
                    <a:lstStyle/>
                    <a:p>
                      <a:pPr algn="ctr">
                        <a:lnSpc>
                          <a:spcPts val="4620"/>
                        </a:lnSpc>
                        <a:defRPr/>
                      </a:pPr>
                      <a:r>
                        <a:rPr lang="en-US" sz="2200">
                          <a:solidFill>
                            <a:srgbClr val="545454"/>
                          </a:solidFill>
                          <a:latin typeface="DM Sans"/>
                        </a:rPr>
                        <a:t>Structural</a:t>
                      </a:r>
                      <a:endParaRPr lang="en-US" sz="700"/>
                    </a:p>
                  </a:txBody>
                  <a:tcPr marL="127000" marR="127000" marT="127000" marB="127000" anchor="ctr">
                    <a:lnL w="38100" cap="flat" cmpd="sng" algn="ctr">
                      <a:solidFill>
                        <a:srgbClr val="FE6D73"/>
                      </a:solidFill>
                      <a:prstDash val="solid"/>
                      <a:round/>
                      <a:headEnd type="none" w="med" len="med"/>
                      <a:tailEnd type="none" w="med" len="med"/>
                    </a:lnL>
                    <a:lnR w="38100" cap="flat" cmpd="sng" algn="ctr">
                      <a:solidFill>
                        <a:srgbClr val="FE6D73"/>
                      </a:solidFill>
                      <a:prstDash val="solid"/>
                      <a:round/>
                      <a:headEnd type="none" w="med" len="med"/>
                      <a:tailEnd type="none" w="med" len="med"/>
                    </a:lnR>
                    <a:lnT w="38100" cap="flat" cmpd="sng" algn="ctr">
                      <a:solidFill>
                        <a:srgbClr val="FE6D73"/>
                      </a:solidFill>
                      <a:prstDash val="solid"/>
                      <a:round/>
                      <a:headEnd type="none" w="med" len="med"/>
                      <a:tailEnd type="none" w="med" len="med"/>
                    </a:lnT>
                    <a:lnB w="38100" cap="flat" cmpd="sng" algn="ctr">
                      <a:solidFill>
                        <a:srgbClr val="FE6D73"/>
                      </a:solidFill>
                      <a:prstDash val="solid"/>
                      <a:round/>
                      <a:headEnd type="none" w="med" len="med"/>
                      <a:tailEnd type="none" w="med" len="med"/>
                    </a:lnB>
                  </a:tcPr>
                </a:tc>
                <a:extLst>
                  <a:ext uri="{0D108BD9-81ED-4DB2-BD59-A6C34878D82A}">
                    <a16:rowId xmlns:a16="http://schemas.microsoft.com/office/drawing/2014/main" val="10003"/>
                  </a:ext>
                </a:extLst>
              </a:tr>
              <a:tr h="722715">
                <a:tc>
                  <a:txBody>
                    <a:bodyPr/>
                    <a:lstStyle/>
                    <a:p>
                      <a:pPr algn="ctr">
                        <a:lnSpc>
                          <a:spcPts val="4620"/>
                        </a:lnSpc>
                        <a:defRPr/>
                      </a:pPr>
                      <a:r>
                        <a:rPr lang="en-US" sz="2200">
                          <a:solidFill>
                            <a:srgbClr val="545454"/>
                          </a:solidFill>
                          <a:latin typeface="DM Sans"/>
                        </a:rPr>
                        <a:t>Oppression</a:t>
                      </a:r>
                      <a:endParaRPr lang="en-US" sz="700"/>
                    </a:p>
                  </a:txBody>
                  <a:tcPr marL="127000" marR="127000" marT="127000" marB="127000" anchor="ctr">
                    <a:lnL w="38100" cap="flat" cmpd="sng" algn="ctr">
                      <a:solidFill>
                        <a:srgbClr val="FE6D73"/>
                      </a:solidFill>
                      <a:prstDash val="solid"/>
                      <a:round/>
                      <a:headEnd type="none" w="med" len="med"/>
                      <a:tailEnd type="none" w="med" len="med"/>
                    </a:lnL>
                    <a:lnR w="38100" cap="flat" cmpd="sng" algn="ctr">
                      <a:solidFill>
                        <a:srgbClr val="FE6D73"/>
                      </a:solidFill>
                      <a:prstDash val="solid"/>
                      <a:round/>
                      <a:headEnd type="none" w="med" len="med"/>
                      <a:tailEnd type="none" w="med" len="med"/>
                    </a:lnR>
                    <a:lnT w="38100" cap="flat" cmpd="sng" algn="ctr">
                      <a:solidFill>
                        <a:srgbClr val="FE6D73"/>
                      </a:solidFill>
                      <a:prstDash val="solid"/>
                      <a:round/>
                      <a:headEnd type="none" w="med" len="med"/>
                      <a:tailEnd type="none" w="med" len="med"/>
                    </a:lnT>
                    <a:lnB w="38100" cap="flat" cmpd="sng" algn="ctr">
                      <a:solidFill>
                        <a:srgbClr val="FE6D73"/>
                      </a:solidFill>
                      <a:prstDash val="solid"/>
                      <a:round/>
                      <a:headEnd type="none" w="med" len="med"/>
                      <a:tailEnd type="none" w="med" len="med"/>
                    </a:lnB>
                  </a:tcPr>
                </a:tc>
                <a:tc>
                  <a:txBody>
                    <a:bodyPr/>
                    <a:lstStyle/>
                    <a:p>
                      <a:pPr algn="ctr">
                        <a:lnSpc>
                          <a:spcPts val="4620"/>
                        </a:lnSpc>
                        <a:defRPr/>
                      </a:pPr>
                      <a:endParaRPr lang="en-US" sz="700"/>
                    </a:p>
                  </a:txBody>
                  <a:tcPr marL="127000" marR="127000" marT="127000" marB="127000" anchor="ctr">
                    <a:lnL w="38100" cap="flat" cmpd="sng" algn="ctr">
                      <a:solidFill>
                        <a:srgbClr val="FE6D73"/>
                      </a:solidFill>
                      <a:prstDash val="solid"/>
                      <a:round/>
                      <a:headEnd type="none" w="med" len="med"/>
                      <a:tailEnd type="none" w="med" len="med"/>
                    </a:lnL>
                    <a:lnR w="38100" cap="flat" cmpd="sng" algn="ctr">
                      <a:solidFill>
                        <a:srgbClr val="FE6D73"/>
                      </a:solidFill>
                      <a:prstDash val="solid"/>
                      <a:round/>
                      <a:headEnd type="none" w="med" len="med"/>
                      <a:tailEnd type="none" w="med" len="med"/>
                    </a:lnR>
                    <a:lnT w="38100" cap="flat" cmpd="sng" algn="ctr">
                      <a:solidFill>
                        <a:srgbClr val="FE6D73"/>
                      </a:solidFill>
                      <a:prstDash val="solid"/>
                      <a:round/>
                      <a:headEnd type="none" w="med" len="med"/>
                      <a:tailEnd type="none" w="med" len="med"/>
                    </a:lnT>
                    <a:lnB w="38100" cap="flat" cmpd="sng" algn="ctr">
                      <a:solidFill>
                        <a:srgbClr val="FE6D73"/>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9" name="TextBox 9"/>
          <p:cNvSpPr txBox="1"/>
          <p:nvPr/>
        </p:nvSpPr>
        <p:spPr>
          <a:xfrm>
            <a:off x="2823197" y="450851"/>
            <a:ext cx="7267509" cy="1006301"/>
          </a:xfrm>
          <a:prstGeom prst="rect">
            <a:avLst/>
          </a:prstGeom>
        </p:spPr>
        <p:txBody>
          <a:bodyPr lIns="0" tIns="0" rIns="0" bIns="0" rtlCol="0" anchor="t">
            <a:spAutoFit/>
          </a:bodyPr>
          <a:lstStyle/>
          <a:p>
            <a:pPr algn="ctr">
              <a:lnSpc>
                <a:spcPts val="8587"/>
              </a:lnSpc>
            </a:pPr>
            <a:r>
              <a:rPr lang="en-US" sz="6134">
                <a:solidFill>
                  <a:srgbClr val="545454"/>
                </a:solidFill>
                <a:latin typeface="Kollektif Bold"/>
              </a:rPr>
              <a:t>WHAT IS STIGMA?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0"/>
          <p:cNvGrpSpPr/>
          <p:nvPr/>
        </p:nvGrpSpPr>
        <p:grpSpPr>
          <a:xfrm>
            <a:off x="5879753" y="717723"/>
            <a:ext cx="5514935" cy="1370905"/>
            <a:chOff x="0" y="0"/>
            <a:chExt cx="11029869" cy="2741810"/>
          </a:xfrm>
        </p:grpSpPr>
        <p:sp>
          <p:nvSpPr>
            <p:cNvPr id="11" name="TextBox 11"/>
            <p:cNvSpPr txBox="1"/>
            <p:nvPr/>
          </p:nvSpPr>
          <p:spPr>
            <a:xfrm>
              <a:off x="0" y="0"/>
              <a:ext cx="11029869" cy="733664"/>
            </a:xfrm>
            <a:prstGeom prst="rect">
              <a:avLst/>
            </a:prstGeom>
          </p:spPr>
          <p:txBody>
            <a:bodyPr lIns="0" tIns="0" rIns="0" bIns="0" rtlCol="0" anchor="t">
              <a:spAutoFit/>
            </a:bodyPr>
            <a:lstStyle/>
            <a:p>
              <a:pPr>
                <a:lnSpc>
                  <a:spcPts val="2880"/>
                </a:lnSpc>
                <a:spcBef>
                  <a:spcPct val="0"/>
                </a:spcBef>
              </a:pPr>
              <a:r>
                <a:rPr lang="en-US" sz="2400">
                  <a:solidFill>
                    <a:srgbClr val="545454"/>
                  </a:solidFill>
                  <a:latin typeface="DM Sans"/>
                </a:rPr>
                <a:t>Stereotypes - Ideas </a:t>
              </a:r>
            </a:p>
          </p:txBody>
        </p:sp>
        <p:sp>
          <p:nvSpPr>
            <p:cNvPr id="12" name="TextBox 12"/>
            <p:cNvSpPr txBox="1"/>
            <p:nvPr/>
          </p:nvSpPr>
          <p:spPr>
            <a:xfrm>
              <a:off x="0" y="1072892"/>
              <a:ext cx="11029869" cy="1668918"/>
            </a:xfrm>
            <a:prstGeom prst="rect">
              <a:avLst/>
            </a:prstGeom>
          </p:spPr>
          <p:txBody>
            <a:bodyPr lIns="0" tIns="0" rIns="0" bIns="0" rtlCol="0" anchor="t">
              <a:spAutoFit/>
            </a:bodyPr>
            <a:lstStyle/>
            <a:p>
              <a:pPr>
                <a:lnSpc>
                  <a:spcPts val="2239"/>
                </a:lnSpc>
              </a:pPr>
              <a:r>
                <a:rPr lang="en-US" sz="1599" dirty="0">
                  <a:solidFill>
                    <a:srgbClr val="545454"/>
                  </a:solidFill>
                  <a:latin typeface="DM Sans"/>
                </a:rPr>
                <a:t>"People with mental health challenges are incapable, fragile, dangerous, cannot recover."</a:t>
              </a:r>
            </a:p>
            <a:p>
              <a:pPr>
                <a:lnSpc>
                  <a:spcPts val="2239"/>
                </a:lnSpc>
                <a:spcBef>
                  <a:spcPct val="0"/>
                </a:spcBef>
              </a:pPr>
              <a:endParaRPr lang="en-US" sz="1599" dirty="0">
                <a:solidFill>
                  <a:srgbClr val="545454"/>
                </a:solidFill>
                <a:latin typeface="DM Sans"/>
              </a:endParaRPr>
            </a:p>
          </p:txBody>
        </p:sp>
      </p:grpSp>
      <p:sp>
        <p:nvSpPr>
          <p:cNvPr id="13" name="AutoShape 13"/>
          <p:cNvSpPr/>
          <p:nvPr/>
        </p:nvSpPr>
        <p:spPr>
          <a:xfrm>
            <a:off x="5879752" y="2051509"/>
            <a:ext cx="5514935" cy="0"/>
          </a:xfrm>
          <a:prstGeom prst="line">
            <a:avLst/>
          </a:prstGeom>
          <a:ln w="9525" cap="flat">
            <a:solidFill>
              <a:srgbClr val="227C9D"/>
            </a:solidFill>
            <a:prstDash val="solid"/>
            <a:headEnd type="none" w="sm" len="sm"/>
            <a:tailEnd type="none" w="sm" len="sm"/>
          </a:ln>
        </p:spPr>
        <p:txBody>
          <a:bodyPr/>
          <a:lstStyle/>
          <a:p>
            <a:endParaRPr lang="en-US" sz="1200"/>
          </a:p>
        </p:txBody>
      </p:sp>
      <p:sp>
        <p:nvSpPr>
          <p:cNvPr id="14" name="AutoShape 14"/>
          <p:cNvSpPr/>
          <p:nvPr/>
        </p:nvSpPr>
        <p:spPr>
          <a:xfrm>
            <a:off x="5879752" y="3520533"/>
            <a:ext cx="5514935" cy="0"/>
          </a:xfrm>
          <a:prstGeom prst="line">
            <a:avLst/>
          </a:prstGeom>
          <a:ln w="9525" cap="flat">
            <a:solidFill>
              <a:srgbClr val="227C9D"/>
            </a:solidFill>
            <a:prstDash val="solid"/>
            <a:headEnd type="none" w="sm" len="sm"/>
            <a:tailEnd type="none" w="sm" len="sm"/>
          </a:ln>
        </p:spPr>
        <p:txBody>
          <a:bodyPr/>
          <a:lstStyle/>
          <a:p>
            <a:endParaRPr lang="en-US" sz="1200"/>
          </a:p>
        </p:txBody>
      </p:sp>
      <p:grpSp>
        <p:nvGrpSpPr>
          <p:cNvPr id="15" name="Group 15"/>
          <p:cNvGrpSpPr>
            <a:grpSpLocks noChangeAspect="1"/>
          </p:cNvGrpSpPr>
          <p:nvPr/>
        </p:nvGrpSpPr>
        <p:grpSpPr>
          <a:xfrm>
            <a:off x="5153317" y="4198424"/>
            <a:ext cx="2306224" cy="1997086"/>
            <a:chOff x="0" y="0"/>
            <a:chExt cx="4282440" cy="3708400"/>
          </a:xfrm>
        </p:grpSpPr>
        <p:sp>
          <p:nvSpPr>
            <p:cNvPr id="16" name="Freeform 16"/>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sz="1200"/>
            </a:p>
          </p:txBody>
        </p:sp>
      </p:grpSp>
      <p:grpSp>
        <p:nvGrpSpPr>
          <p:cNvPr id="17" name="Group 17"/>
          <p:cNvGrpSpPr>
            <a:grpSpLocks noChangeAspect="1"/>
          </p:cNvGrpSpPr>
          <p:nvPr/>
        </p:nvGrpSpPr>
        <p:grpSpPr>
          <a:xfrm>
            <a:off x="9199976" y="4175118"/>
            <a:ext cx="2306224" cy="1997086"/>
            <a:chOff x="0" y="0"/>
            <a:chExt cx="4282440" cy="3708400"/>
          </a:xfrm>
        </p:grpSpPr>
        <p:sp>
          <p:nvSpPr>
            <p:cNvPr id="18" name="Freeform 18"/>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en-US" sz="1200"/>
            </a:p>
          </p:txBody>
        </p:sp>
      </p:grpSp>
      <p:grpSp>
        <p:nvGrpSpPr>
          <p:cNvPr id="19" name="Group 19"/>
          <p:cNvGrpSpPr>
            <a:grpSpLocks noChangeAspect="1"/>
          </p:cNvGrpSpPr>
          <p:nvPr/>
        </p:nvGrpSpPr>
        <p:grpSpPr>
          <a:xfrm>
            <a:off x="7131405" y="4198424"/>
            <a:ext cx="2306224" cy="1997086"/>
            <a:chOff x="0" y="0"/>
            <a:chExt cx="4282440" cy="3708400"/>
          </a:xfrm>
        </p:grpSpPr>
        <p:sp>
          <p:nvSpPr>
            <p:cNvPr id="20" name="Freeform 20"/>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5" cstate="screen">
                <a:extLst>
                  <a:ext uri="{28A0092B-C50C-407E-A947-70E740481C1C}">
                    <a14:useLocalDpi xmlns:a14="http://schemas.microsoft.com/office/drawing/2010/main"/>
                  </a:ext>
                </a:extLst>
              </a:blip>
              <a:stretch>
                <a:fillRect/>
              </a:stretch>
            </a:blipFill>
          </p:spPr>
          <p:txBody>
            <a:bodyPr/>
            <a:lstStyle/>
            <a:p>
              <a:endParaRPr lang="en-US" sz="1200"/>
            </a:p>
          </p:txBody>
        </p:sp>
      </p:grpSp>
      <p:sp>
        <p:nvSpPr>
          <p:cNvPr id="21" name="TextBox 21"/>
          <p:cNvSpPr txBox="1"/>
          <p:nvPr/>
        </p:nvSpPr>
        <p:spPr>
          <a:xfrm>
            <a:off x="884664" y="2088628"/>
            <a:ext cx="4165600" cy="1846659"/>
          </a:xfrm>
          <a:prstGeom prst="rect">
            <a:avLst/>
          </a:prstGeom>
        </p:spPr>
        <p:txBody>
          <a:bodyPr wrap="square" lIns="0" tIns="0" rIns="0" bIns="0" rtlCol="0" anchor="t">
            <a:spAutoFit/>
          </a:bodyPr>
          <a:lstStyle/>
          <a:p>
            <a:pPr algn="ctr">
              <a:lnSpc>
                <a:spcPts val="4800"/>
              </a:lnSpc>
              <a:spcBef>
                <a:spcPct val="0"/>
              </a:spcBef>
            </a:pPr>
            <a:r>
              <a:rPr lang="en-US" sz="4400" dirty="0">
                <a:solidFill>
                  <a:srgbClr val="545454"/>
                </a:solidFill>
                <a:latin typeface="Kollektif Bold"/>
              </a:rPr>
              <a:t>STIGMATIZING THOUGHTS AND BELIEFS</a:t>
            </a:r>
          </a:p>
        </p:txBody>
      </p:sp>
      <p:grpSp>
        <p:nvGrpSpPr>
          <p:cNvPr id="22" name="Group 22"/>
          <p:cNvGrpSpPr/>
          <p:nvPr/>
        </p:nvGrpSpPr>
        <p:grpSpPr>
          <a:xfrm>
            <a:off x="5879752" y="2355437"/>
            <a:ext cx="5514935" cy="806648"/>
            <a:chOff x="0" y="0"/>
            <a:chExt cx="11029869" cy="1613297"/>
          </a:xfrm>
        </p:grpSpPr>
        <p:sp>
          <p:nvSpPr>
            <p:cNvPr id="23" name="TextBox 23"/>
            <p:cNvSpPr txBox="1"/>
            <p:nvPr/>
          </p:nvSpPr>
          <p:spPr>
            <a:xfrm>
              <a:off x="0" y="0"/>
              <a:ext cx="11029869" cy="733665"/>
            </a:xfrm>
            <a:prstGeom prst="rect">
              <a:avLst/>
            </a:prstGeom>
          </p:spPr>
          <p:txBody>
            <a:bodyPr lIns="0" tIns="0" rIns="0" bIns="0" rtlCol="0" anchor="t">
              <a:spAutoFit/>
            </a:bodyPr>
            <a:lstStyle/>
            <a:p>
              <a:pPr>
                <a:lnSpc>
                  <a:spcPts val="2880"/>
                </a:lnSpc>
                <a:spcBef>
                  <a:spcPct val="0"/>
                </a:spcBef>
              </a:pPr>
              <a:r>
                <a:rPr lang="en-US" sz="2400">
                  <a:solidFill>
                    <a:srgbClr val="545454"/>
                  </a:solidFill>
                  <a:latin typeface="DM Sans"/>
                </a:rPr>
                <a:t>Prejudice - Beliefs</a:t>
              </a:r>
            </a:p>
          </p:txBody>
        </p:sp>
        <p:sp>
          <p:nvSpPr>
            <p:cNvPr id="24" name="TextBox 24"/>
            <p:cNvSpPr txBox="1"/>
            <p:nvPr/>
          </p:nvSpPr>
          <p:spPr>
            <a:xfrm>
              <a:off x="0" y="1072893"/>
              <a:ext cx="11029869" cy="540404"/>
            </a:xfrm>
            <a:prstGeom prst="rect">
              <a:avLst/>
            </a:prstGeom>
          </p:spPr>
          <p:txBody>
            <a:bodyPr lIns="0" tIns="0" rIns="0" bIns="0" rtlCol="0" anchor="t">
              <a:spAutoFit/>
            </a:bodyPr>
            <a:lstStyle/>
            <a:p>
              <a:pPr>
                <a:lnSpc>
                  <a:spcPts val="2239"/>
                </a:lnSpc>
                <a:spcBef>
                  <a:spcPct val="0"/>
                </a:spcBef>
              </a:pPr>
              <a:r>
                <a:rPr lang="en-US" sz="1599">
                  <a:solidFill>
                    <a:srgbClr val="545454"/>
                  </a:solidFill>
                  <a:latin typeface="DM Sans"/>
                </a:rPr>
                <a:t>"People with mental health challenges are less than."</a:t>
              </a:r>
            </a:p>
          </p:txBody>
        </p:sp>
      </p:grpSp>
    </p:spTree>
  </p:cSld>
  <p:clrMapOvr>
    <a:masterClrMapping/>
  </p:clrMapOvr>
</p:sld>
</file>

<file path=ppt/theme/theme1.xml><?xml version="1.0" encoding="utf-8"?>
<a:theme xmlns:a="http://schemas.openxmlformats.org/drawingml/2006/main" name="Office Theme">
  <a:themeElements>
    <a:clrScheme name="Rogers Color Palette 2025">
      <a:dk1>
        <a:srgbClr val="39817C"/>
      </a:dk1>
      <a:lt1>
        <a:srgbClr val="FFFFFF"/>
      </a:lt1>
      <a:dk2>
        <a:srgbClr val="004E72"/>
      </a:dk2>
      <a:lt2>
        <a:srgbClr val="FFFFFF"/>
      </a:lt2>
      <a:accent1>
        <a:srgbClr val="6099B0"/>
      </a:accent1>
      <a:accent2>
        <a:srgbClr val="FF9E18"/>
      </a:accent2>
      <a:accent3>
        <a:srgbClr val="63656A"/>
      </a:accent3>
      <a:accent4>
        <a:srgbClr val="FFC600"/>
      </a:accent4>
      <a:accent5>
        <a:srgbClr val="E7E6E6"/>
      </a:accent5>
      <a:accent6>
        <a:srgbClr val="D64123"/>
      </a:accent6>
      <a:hlink>
        <a:srgbClr val="57B6B2"/>
      </a:hlink>
      <a:folHlink>
        <a:srgbClr val="FF9E18"/>
      </a:folHlink>
    </a:clrScheme>
    <a:fontScheme name="Lucida">
      <a:majorFont>
        <a:latin typeface="Lucida San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309995F0-3B22-46FF-8CCC-543747C7D754}" vid="{62D3DD70-497C-4AA2-BA71-85F7160E08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a9e9451-5b97-4cd4-862c-e10414841af7" xsi:nil="true"/>
    <lcf76f155ced4ddcb4097134ff3c332f xmlns="c376fb2e-3857-45de-99f9-d9789421a43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70B79E76C50C9498E982C8BF6089F00" ma:contentTypeVersion="19" ma:contentTypeDescription="Create a new document." ma:contentTypeScope="" ma:versionID="4f512a90f55cc9a9be42d5b91c5e075e">
  <xsd:schema xmlns:xsd="http://www.w3.org/2001/XMLSchema" xmlns:xs="http://www.w3.org/2001/XMLSchema" xmlns:p="http://schemas.microsoft.com/office/2006/metadata/properties" xmlns:ns2="c376fb2e-3857-45de-99f9-d9789421a430" xmlns:ns3="ea9e9451-5b97-4cd4-862c-e10414841af7" targetNamespace="http://schemas.microsoft.com/office/2006/metadata/properties" ma:root="true" ma:fieldsID="7962af87f0a5306be9e72d5ec95aa297" ns2:_="" ns3:_="">
    <xsd:import namespace="c376fb2e-3857-45de-99f9-d9789421a430"/>
    <xsd:import namespace="ea9e9451-5b97-4cd4-862c-e10414841a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76fb2e-3857-45de-99f9-d9789421a4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8bb6d3e-eadd-45aa-b279-736b4a9c3f77"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9e9451-5b97-4cd4-862c-e10414841af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e938ede-ac37-4250-81c6-04c770041199}" ma:internalName="TaxCatchAll" ma:showField="CatchAllData" ma:web="ea9e9451-5b97-4cd4-862c-e10414841af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86151E-D433-4A0D-90F8-3B349FCE6EB4}">
  <ds:schemaRefs>
    <ds:schemaRef ds:uri="http://purl.org/dc/dcmitype/"/>
    <ds:schemaRef ds:uri="http://schemas.microsoft.com/office/2006/metadata/properties"/>
    <ds:schemaRef ds:uri="http://purl.org/dc/terms/"/>
    <ds:schemaRef ds:uri="ea9e9451-5b97-4cd4-862c-e10414841af7"/>
    <ds:schemaRef ds:uri="http://schemas.microsoft.com/office/2006/documentManagement/types"/>
    <ds:schemaRef ds:uri="http://schemas.microsoft.com/office/infopath/2007/PartnerControls"/>
    <ds:schemaRef ds:uri="http://schemas.openxmlformats.org/package/2006/metadata/core-properties"/>
    <ds:schemaRef ds:uri="c376fb2e-3857-45de-99f9-d9789421a430"/>
    <ds:schemaRef ds:uri="http://www.w3.org/XML/1998/namespace"/>
    <ds:schemaRef ds:uri="http://purl.org/dc/elements/1.1/"/>
  </ds:schemaRefs>
</ds:datastoreItem>
</file>

<file path=customXml/itemProps2.xml><?xml version="1.0" encoding="utf-8"?>
<ds:datastoreItem xmlns:ds="http://schemas.openxmlformats.org/officeDocument/2006/customXml" ds:itemID="{9870517E-97DA-4F44-BE5D-FEF55597D3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76fb2e-3857-45de-99f9-d9789421a430"/>
    <ds:schemaRef ds:uri="ea9e9451-5b97-4cd4-862c-e10414841a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A22D02E-960B-4AA1-A372-CB897F3120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RBH_Brand Template 2025-LT11560</Template>
  <TotalTime>2905</TotalTime>
  <Words>4185</Words>
  <Application>Microsoft Office PowerPoint</Application>
  <PresentationFormat>Widescreen</PresentationFormat>
  <Paragraphs>269</Paragraphs>
  <Slides>22</Slides>
  <Notes>22</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Aptos</vt:lpstr>
      <vt:lpstr>Arial</vt:lpstr>
      <vt:lpstr>Calibri</vt:lpstr>
      <vt:lpstr>Cambria</vt:lpstr>
      <vt:lpstr>DM Sans</vt:lpstr>
      <vt:lpstr>Kollektif Bold</vt:lpstr>
      <vt:lpstr>Lucida Sans</vt:lpstr>
      <vt:lpstr>MuseoSans</vt:lpstr>
      <vt:lpstr>Wingdings</vt:lpstr>
      <vt:lpstr>Office Theme</vt:lpstr>
      <vt:lpstr>PowerPoint Presentation</vt:lpstr>
      <vt:lpstr>PowerPoint Presentation</vt:lpstr>
      <vt:lpstr>PowerPoint Presentation</vt:lpstr>
      <vt:lpstr>PowerPoint Presentation</vt:lpstr>
      <vt:lpstr>Understanding Similar Yet Different Terms </vt:lpstr>
      <vt:lpstr>PowerPoint Presentation</vt:lpstr>
      <vt:lpstr>PowerPoint Presentation</vt:lpstr>
      <vt:lpstr>PowerPoint Presentation</vt:lpstr>
      <vt:lpstr>PowerPoint Presentation</vt:lpstr>
      <vt:lpstr>PowerPoint Presentation</vt:lpstr>
      <vt:lpstr>PowerPoint Presentation</vt:lpstr>
      <vt:lpstr>Recovery Stories – Stigmatizing Beliefs and Actions</vt:lpstr>
      <vt:lpstr>OKAY, BUT ISN’T IT BETTER LATELY?</vt:lpstr>
      <vt:lpstr>PowerPoint Presentation</vt:lpstr>
      <vt:lpstr>PowerPoint Presentation</vt:lpstr>
      <vt:lpstr>PowerPoint Presentation</vt:lpstr>
      <vt:lpstr>PowerPoint Presentation</vt:lpstr>
      <vt:lpstr>PowerPoint Presentation</vt:lpstr>
      <vt:lpstr>WHAT CAN YOU DO TODAY TO REDUCE STIGMA?</vt:lpstr>
      <vt:lpstr>PowerPoint Presentation</vt:lpstr>
      <vt:lpstr>PowerPoint Presentation</vt:lpstr>
      <vt:lpstr>PowerPoint Presentation</vt:lpstr>
    </vt:vector>
  </TitlesOfParts>
  <Company>Rogers Behavioral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Remmel, Maureen</dc:creator>
  <cp:lastModifiedBy>Fair, Brittney</cp:lastModifiedBy>
  <cp:revision>5</cp:revision>
  <dcterms:created xsi:type="dcterms:W3CDTF">2025-04-14T17:45:48Z</dcterms:created>
  <dcterms:modified xsi:type="dcterms:W3CDTF">2025-04-29T20:51:59Z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0x010100770B79E76C50C9498E982C8BF6089F00</vt:lpwstr>
  </property>
  <property fmtid="{D5CDD505-2E9C-101B-9397-08002B2CF9AE}" pid="3" name="MediaServiceImageTags">
    <vt:lpwstr/>
  </property>
</Properties>
</file>